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8" r:id="rId3"/>
    <p:sldId id="269" r:id="rId4"/>
    <p:sldId id="270" r:id="rId5"/>
    <p:sldId id="280" r:id="rId6"/>
    <p:sldId id="281" r:id="rId7"/>
    <p:sldId id="259" r:id="rId8"/>
    <p:sldId id="276" r:id="rId9"/>
    <p:sldId id="260" r:id="rId10"/>
    <p:sldId id="275" r:id="rId11"/>
    <p:sldId id="268" r:id="rId12"/>
    <p:sldId id="271" r:id="rId13"/>
    <p:sldId id="261" r:id="rId14"/>
    <p:sldId id="272" r:id="rId15"/>
    <p:sldId id="263" r:id="rId16"/>
    <p:sldId id="273" r:id="rId17"/>
    <p:sldId id="264" r:id="rId18"/>
    <p:sldId id="265" r:id="rId19"/>
    <p:sldId id="282" r:id="rId20"/>
    <p:sldId id="283" r:id="rId21"/>
    <p:sldId id="284" r:id="rId22"/>
    <p:sldId id="278" r:id="rId23"/>
    <p:sldId id="279" r:id="rId24"/>
    <p:sldId id="266" r:id="rId25"/>
    <p:sldId id="285" r:id="rId26"/>
    <p:sldId id="267" r:id="rId27"/>
    <p:sldId id="274" r:id="rId28"/>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434" autoAdjust="0"/>
  </p:normalViewPr>
  <p:slideViewPr>
    <p:cSldViewPr>
      <p:cViewPr varScale="1">
        <p:scale>
          <a:sx n="110" d="100"/>
          <a:sy n="110" d="100"/>
        </p:scale>
        <p:origin x="16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1E4B50-205B-46E9-AC5F-4B22EAB0243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0D0F00BE-1562-4397-98FA-004F9D02A594}">
      <dgm:prSet phldrT="[Text]" custT="1"/>
      <dgm:spPr/>
      <dgm:t>
        <a:bodyPr/>
        <a:lstStyle/>
        <a:p>
          <a:r>
            <a:rPr lang="en-GB" sz="1600" dirty="0" smtClean="0"/>
            <a:t>Direct Heirs</a:t>
          </a:r>
          <a:endParaRPr lang="en-GB" sz="1600" dirty="0"/>
        </a:p>
      </dgm:t>
    </dgm:pt>
    <dgm:pt modelId="{AEEC0E6D-79BE-463A-B6FC-E4EABEFBC75B}" type="parTrans" cxnId="{D67B9AEF-EE91-4D19-8813-843297304BE1}">
      <dgm:prSet/>
      <dgm:spPr/>
      <dgm:t>
        <a:bodyPr/>
        <a:lstStyle/>
        <a:p>
          <a:endParaRPr lang="en-GB"/>
        </a:p>
      </dgm:t>
    </dgm:pt>
    <dgm:pt modelId="{1E376359-B8C3-46E5-B02F-9779932D8583}" type="sibTrans" cxnId="{D67B9AEF-EE91-4D19-8813-843297304BE1}">
      <dgm:prSet/>
      <dgm:spPr/>
      <dgm:t>
        <a:bodyPr/>
        <a:lstStyle/>
        <a:p>
          <a:endParaRPr lang="en-GB"/>
        </a:p>
      </dgm:t>
    </dgm:pt>
    <dgm:pt modelId="{DA40891F-7B29-478C-88C1-75009F021D0C}">
      <dgm:prSet phldrT="[Text]"/>
      <dgm:spPr/>
      <dgm:t>
        <a:bodyPr/>
        <a:lstStyle/>
        <a:p>
          <a:r>
            <a:rPr lang="en-GB" b="1" dirty="0" smtClean="0">
              <a:latin typeface="Arial" panose="020B0604020202020204" pitchFamily="34" charset="0"/>
              <a:cs typeface="Arial" panose="020B0604020202020204" pitchFamily="34" charset="0"/>
            </a:rPr>
            <a:t>Up to 100,000 euros can be inherited tax-free and then tax is payable on amounts at: (Up to 8,072 5%  /8,073 – 12,109   10% / 12,110 – 15,932 15% / 15,933 – 552,324 20%   / 552,325 – 902,939 30%   / 902,839 – 1,905,677  40%  / then ... 45%)          </a:t>
          </a:r>
          <a:endParaRPr lang="en-GB" b="1" dirty="0">
            <a:latin typeface="Arial" panose="020B0604020202020204" pitchFamily="34" charset="0"/>
            <a:cs typeface="Arial" panose="020B0604020202020204" pitchFamily="34" charset="0"/>
          </a:endParaRPr>
        </a:p>
      </dgm:t>
    </dgm:pt>
    <dgm:pt modelId="{F0E815EB-EB0D-487A-987F-F6F256F77173}" type="parTrans" cxnId="{B6712271-51AF-4D66-8A7F-A5C290B88450}">
      <dgm:prSet/>
      <dgm:spPr/>
      <dgm:t>
        <a:bodyPr/>
        <a:lstStyle/>
        <a:p>
          <a:endParaRPr lang="en-GB"/>
        </a:p>
      </dgm:t>
    </dgm:pt>
    <dgm:pt modelId="{38975E04-22F8-41E0-B1E5-4ECEC47548D5}" type="sibTrans" cxnId="{B6712271-51AF-4D66-8A7F-A5C290B88450}">
      <dgm:prSet/>
      <dgm:spPr/>
      <dgm:t>
        <a:bodyPr/>
        <a:lstStyle/>
        <a:p>
          <a:endParaRPr lang="en-GB"/>
        </a:p>
      </dgm:t>
    </dgm:pt>
    <dgm:pt modelId="{78126AEF-F509-41B6-910D-0EEBEED9404C}">
      <dgm:prSet phldrT="[Text]" custT="1"/>
      <dgm:spPr/>
      <dgm:t>
        <a:bodyPr/>
        <a:lstStyle/>
        <a:p>
          <a:r>
            <a:rPr lang="en-GB" sz="1600" dirty="0" smtClean="0"/>
            <a:t>Brothers &amp; Sisters</a:t>
          </a:r>
          <a:endParaRPr lang="en-GB" sz="1600" dirty="0"/>
        </a:p>
      </dgm:t>
    </dgm:pt>
    <dgm:pt modelId="{1A9EDEF7-FEB5-494E-B9B4-8AC1D8EE70AF}" type="parTrans" cxnId="{E75C90C2-D44E-442C-9B62-CAEE63654242}">
      <dgm:prSet/>
      <dgm:spPr/>
      <dgm:t>
        <a:bodyPr/>
        <a:lstStyle/>
        <a:p>
          <a:endParaRPr lang="en-GB"/>
        </a:p>
      </dgm:t>
    </dgm:pt>
    <dgm:pt modelId="{5CF174B0-F9B3-4CC2-80FC-F7437F68B382}" type="sibTrans" cxnId="{E75C90C2-D44E-442C-9B62-CAEE63654242}">
      <dgm:prSet/>
      <dgm:spPr/>
      <dgm:t>
        <a:bodyPr/>
        <a:lstStyle/>
        <a:p>
          <a:endParaRPr lang="en-GB"/>
        </a:p>
      </dgm:t>
    </dgm:pt>
    <dgm:pt modelId="{F632D3CD-F2BA-4772-AEA5-E62C5660954A}">
      <dgm:prSet phldrT="[Text]"/>
      <dgm:spPr/>
      <dgm:t>
        <a:bodyPr/>
        <a:lstStyle/>
        <a:p>
          <a:r>
            <a:rPr lang="en-GB" b="1" dirty="0" smtClean="0">
              <a:latin typeface="Arial" panose="020B0604020202020204" pitchFamily="34" charset="0"/>
              <a:cs typeface="Arial" panose="020B0604020202020204" pitchFamily="34" charset="0"/>
            </a:rPr>
            <a:t>Up to 15,932 euros tax free, then rates are:</a:t>
          </a:r>
          <a:endParaRPr lang="en-GB" b="1" dirty="0">
            <a:latin typeface="Arial" panose="020B0604020202020204" pitchFamily="34" charset="0"/>
            <a:cs typeface="Arial" panose="020B0604020202020204" pitchFamily="34" charset="0"/>
          </a:endParaRPr>
        </a:p>
      </dgm:t>
    </dgm:pt>
    <dgm:pt modelId="{1DAFAAD4-AB59-44F8-83A4-7707F53F4C5C}" type="parTrans" cxnId="{E3D9F4BD-7164-487A-9DE4-F4CCFC1D6DF8}">
      <dgm:prSet/>
      <dgm:spPr/>
      <dgm:t>
        <a:bodyPr/>
        <a:lstStyle/>
        <a:p>
          <a:endParaRPr lang="en-GB"/>
        </a:p>
      </dgm:t>
    </dgm:pt>
    <dgm:pt modelId="{D2A4BB78-A75E-4F38-894C-F52E2BE3C220}" type="sibTrans" cxnId="{E3D9F4BD-7164-487A-9DE4-F4CCFC1D6DF8}">
      <dgm:prSet/>
      <dgm:spPr/>
      <dgm:t>
        <a:bodyPr/>
        <a:lstStyle/>
        <a:p>
          <a:endParaRPr lang="en-GB"/>
        </a:p>
      </dgm:t>
    </dgm:pt>
    <dgm:pt modelId="{B4A7603A-1A7A-4119-BBF0-2B2C7996DEF6}">
      <dgm:prSet phldrT="[Text]"/>
      <dgm:spPr/>
      <dgm:t>
        <a:bodyPr/>
        <a:lstStyle/>
        <a:p>
          <a:r>
            <a:rPr lang="en-GB" b="1" dirty="0" smtClean="0">
              <a:latin typeface="Arial" panose="020B0604020202020204" pitchFamily="34" charset="0"/>
              <a:cs typeface="Arial" panose="020B0604020202020204" pitchFamily="34" charset="0"/>
            </a:rPr>
            <a:t>( Up to 24,430…….35%   /    Then...  45%  )</a:t>
          </a:r>
          <a:endParaRPr lang="en-GB" b="1" dirty="0">
            <a:latin typeface="Arial" panose="020B0604020202020204" pitchFamily="34" charset="0"/>
            <a:cs typeface="Arial" panose="020B0604020202020204" pitchFamily="34" charset="0"/>
          </a:endParaRPr>
        </a:p>
      </dgm:t>
    </dgm:pt>
    <dgm:pt modelId="{A183B142-5FF9-4C2F-B637-D0DE134A15E9}" type="parTrans" cxnId="{0C6043C0-F36D-445D-9078-5402B5ADF2C4}">
      <dgm:prSet/>
      <dgm:spPr/>
      <dgm:t>
        <a:bodyPr/>
        <a:lstStyle/>
        <a:p>
          <a:endParaRPr lang="en-GB"/>
        </a:p>
      </dgm:t>
    </dgm:pt>
    <dgm:pt modelId="{9047D236-5F6F-456A-9850-F51AA3D8A834}" type="sibTrans" cxnId="{0C6043C0-F36D-445D-9078-5402B5ADF2C4}">
      <dgm:prSet/>
      <dgm:spPr/>
      <dgm:t>
        <a:bodyPr/>
        <a:lstStyle/>
        <a:p>
          <a:endParaRPr lang="en-GB"/>
        </a:p>
      </dgm:t>
    </dgm:pt>
    <dgm:pt modelId="{A094D370-C53B-4DC9-A3EA-8F31962E376E}">
      <dgm:prSet phldrT="[Text]" custT="1"/>
      <dgm:spPr/>
      <dgm:t>
        <a:bodyPr/>
        <a:lstStyle/>
        <a:p>
          <a:r>
            <a:rPr lang="en-GB" sz="1000" dirty="0" smtClean="0"/>
            <a:t>Other relatives and unrelated people</a:t>
          </a:r>
          <a:endParaRPr lang="en-GB" sz="1000" dirty="0"/>
        </a:p>
      </dgm:t>
    </dgm:pt>
    <dgm:pt modelId="{C05747CA-59B3-479A-9133-26A423E74048}" type="parTrans" cxnId="{578737F2-A178-4C2A-9C58-1638D6702B00}">
      <dgm:prSet/>
      <dgm:spPr/>
      <dgm:t>
        <a:bodyPr/>
        <a:lstStyle/>
        <a:p>
          <a:endParaRPr lang="en-GB"/>
        </a:p>
      </dgm:t>
    </dgm:pt>
    <dgm:pt modelId="{27E3F77E-D5BA-4921-BD57-1B85AB60B174}" type="sibTrans" cxnId="{578737F2-A178-4C2A-9C58-1638D6702B00}">
      <dgm:prSet/>
      <dgm:spPr/>
      <dgm:t>
        <a:bodyPr/>
        <a:lstStyle/>
        <a:p>
          <a:endParaRPr lang="en-GB"/>
        </a:p>
      </dgm:t>
    </dgm:pt>
    <dgm:pt modelId="{2D30C963-52B9-4434-9D81-D6EBD8F4E50A}">
      <dgm:prSet phldrT="[Text]"/>
      <dgm:spPr/>
      <dgm:t>
        <a:bodyPr/>
        <a:lstStyle/>
        <a:p>
          <a:r>
            <a:rPr lang="en-GB" b="1" dirty="0" smtClean="0">
              <a:latin typeface="Arial" panose="020B0604020202020204" pitchFamily="34" charset="0"/>
              <a:cs typeface="Arial" panose="020B0604020202020204" pitchFamily="34" charset="0"/>
            </a:rPr>
            <a:t>Up to 7,967 euros tax free for nephews and nieces; Up to 1,594 euros for more distant relatives tax free.</a:t>
          </a:r>
          <a:endParaRPr lang="en-GB" b="1" dirty="0">
            <a:latin typeface="Arial" panose="020B0604020202020204" pitchFamily="34" charset="0"/>
            <a:cs typeface="Arial" panose="020B0604020202020204" pitchFamily="34" charset="0"/>
          </a:endParaRPr>
        </a:p>
      </dgm:t>
    </dgm:pt>
    <dgm:pt modelId="{A8786123-929B-47CF-9CE8-FE6FBF55300A}" type="parTrans" cxnId="{48003E45-F8C7-46F3-AF88-DA5307A97FCA}">
      <dgm:prSet/>
      <dgm:spPr/>
      <dgm:t>
        <a:bodyPr/>
        <a:lstStyle/>
        <a:p>
          <a:endParaRPr lang="en-GB"/>
        </a:p>
      </dgm:t>
    </dgm:pt>
    <dgm:pt modelId="{0D4C6C18-F58F-47F9-B930-066B37D1CC22}" type="sibTrans" cxnId="{48003E45-F8C7-46F3-AF88-DA5307A97FCA}">
      <dgm:prSet/>
      <dgm:spPr/>
      <dgm:t>
        <a:bodyPr/>
        <a:lstStyle/>
        <a:p>
          <a:endParaRPr lang="en-GB"/>
        </a:p>
      </dgm:t>
    </dgm:pt>
    <dgm:pt modelId="{D58CBEA2-1D14-497A-837B-C2DB2D0D94E5}">
      <dgm:prSet phldrT="[Text]"/>
      <dgm:spPr/>
      <dgm:t>
        <a:bodyPr/>
        <a:lstStyle/>
        <a:p>
          <a:r>
            <a:rPr lang="en-GB" b="1" dirty="0" smtClean="0">
              <a:latin typeface="Arial" panose="020B0604020202020204" pitchFamily="34" charset="0"/>
              <a:cs typeface="Arial" panose="020B0604020202020204" pitchFamily="34" charset="0"/>
            </a:rPr>
            <a:t>Amounts above this ARE TAXED AT 60%.</a:t>
          </a:r>
          <a:endParaRPr lang="en-GB" b="1" dirty="0">
            <a:latin typeface="Arial" panose="020B0604020202020204" pitchFamily="34" charset="0"/>
            <a:cs typeface="Arial" panose="020B0604020202020204" pitchFamily="34" charset="0"/>
          </a:endParaRPr>
        </a:p>
      </dgm:t>
    </dgm:pt>
    <dgm:pt modelId="{00D6E1DD-B667-4EB0-A04E-27D80513DE76}" type="parTrans" cxnId="{ED8F3B18-C6C3-48E0-B3BA-43BCD9E86AAD}">
      <dgm:prSet/>
      <dgm:spPr/>
      <dgm:t>
        <a:bodyPr/>
        <a:lstStyle/>
        <a:p>
          <a:endParaRPr lang="en-GB"/>
        </a:p>
      </dgm:t>
    </dgm:pt>
    <dgm:pt modelId="{13556543-F8EB-4332-AC83-BF12AC708C1D}" type="sibTrans" cxnId="{ED8F3B18-C6C3-48E0-B3BA-43BCD9E86AAD}">
      <dgm:prSet/>
      <dgm:spPr/>
      <dgm:t>
        <a:bodyPr/>
        <a:lstStyle/>
        <a:p>
          <a:endParaRPr lang="en-GB"/>
        </a:p>
      </dgm:t>
    </dgm:pt>
    <dgm:pt modelId="{65B779AD-EB85-4DF4-9E39-E6171907BBEE}" type="pres">
      <dgm:prSet presAssocID="{E01E4B50-205B-46E9-AC5F-4B22EAB0243A}" presName="linearFlow" presStyleCnt="0">
        <dgm:presLayoutVars>
          <dgm:dir/>
          <dgm:animLvl val="lvl"/>
          <dgm:resizeHandles val="exact"/>
        </dgm:presLayoutVars>
      </dgm:prSet>
      <dgm:spPr/>
      <dgm:t>
        <a:bodyPr/>
        <a:lstStyle/>
        <a:p>
          <a:endParaRPr lang="en-GB"/>
        </a:p>
      </dgm:t>
    </dgm:pt>
    <dgm:pt modelId="{E312B588-2821-44B0-9A11-69649AEFD846}" type="pres">
      <dgm:prSet presAssocID="{0D0F00BE-1562-4397-98FA-004F9D02A594}" presName="composite" presStyleCnt="0"/>
      <dgm:spPr/>
    </dgm:pt>
    <dgm:pt modelId="{D6226CA8-7092-4AEE-B1BA-EE0052A5FACF}" type="pres">
      <dgm:prSet presAssocID="{0D0F00BE-1562-4397-98FA-004F9D02A594}" presName="parentText" presStyleLbl="alignNode1" presStyleIdx="0" presStyleCnt="3">
        <dgm:presLayoutVars>
          <dgm:chMax val="1"/>
          <dgm:bulletEnabled val="1"/>
        </dgm:presLayoutVars>
      </dgm:prSet>
      <dgm:spPr/>
      <dgm:t>
        <a:bodyPr/>
        <a:lstStyle/>
        <a:p>
          <a:endParaRPr lang="en-GB"/>
        </a:p>
      </dgm:t>
    </dgm:pt>
    <dgm:pt modelId="{18E54CBF-FFA8-4DAB-BB4D-8972449CB008}" type="pres">
      <dgm:prSet presAssocID="{0D0F00BE-1562-4397-98FA-004F9D02A594}" presName="descendantText" presStyleLbl="alignAcc1" presStyleIdx="0" presStyleCnt="3" custScaleY="120145">
        <dgm:presLayoutVars>
          <dgm:bulletEnabled val="1"/>
        </dgm:presLayoutVars>
      </dgm:prSet>
      <dgm:spPr/>
      <dgm:t>
        <a:bodyPr/>
        <a:lstStyle/>
        <a:p>
          <a:endParaRPr lang="en-GB"/>
        </a:p>
      </dgm:t>
    </dgm:pt>
    <dgm:pt modelId="{302D6E0B-88B7-47D9-AF14-5F5CBFF96552}" type="pres">
      <dgm:prSet presAssocID="{1E376359-B8C3-46E5-B02F-9779932D8583}" presName="sp" presStyleCnt="0"/>
      <dgm:spPr/>
    </dgm:pt>
    <dgm:pt modelId="{59349E82-DF97-44F5-A49A-68F4A85A3C2E}" type="pres">
      <dgm:prSet presAssocID="{78126AEF-F509-41B6-910D-0EEBEED9404C}" presName="composite" presStyleCnt="0"/>
      <dgm:spPr/>
    </dgm:pt>
    <dgm:pt modelId="{62750692-4AF3-44B5-BF5D-339967215C0A}" type="pres">
      <dgm:prSet presAssocID="{78126AEF-F509-41B6-910D-0EEBEED9404C}" presName="parentText" presStyleLbl="alignNode1" presStyleIdx="1" presStyleCnt="3">
        <dgm:presLayoutVars>
          <dgm:chMax val="1"/>
          <dgm:bulletEnabled val="1"/>
        </dgm:presLayoutVars>
      </dgm:prSet>
      <dgm:spPr/>
      <dgm:t>
        <a:bodyPr/>
        <a:lstStyle/>
        <a:p>
          <a:endParaRPr lang="en-GB"/>
        </a:p>
      </dgm:t>
    </dgm:pt>
    <dgm:pt modelId="{567BC401-B777-4E05-85DC-FC3D0AECA045}" type="pres">
      <dgm:prSet presAssocID="{78126AEF-F509-41B6-910D-0EEBEED9404C}" presName="descendantText" presStyleLbl="alignAcc1" presStyleIdx="1" presStyleCnt="3" custLinFactNeighborX="1006" custLinFactNeighborY="659">
        <dgm:presLayoutVars>
          <dgm:bulletEnabled val="1"/>
        </dgm:presLayoutVars>
      </dgm:prSet>
      <dgm:spPr/>
      <dgm:t>
        <a:bodyPr/>
        <a:lstStyle/>
        <a:p>
          <a:endParaRPr lang="en-GB"/>
        </a:p>
      </dgm:t>
    </dgm:pt>
    <dgm:pt modelId="{61F48AC3-9CA9-46FE-92CC-25C63D160F8A}" type="pres">
      <dgm:prSet presAssocID="{5CF174B0-F9B3-4CC2-80FC-F7437F68B382}" presName="sp" presStyleCnt="0"/>
      <dgm:spPr/>
    </dgm:pt>
    <dgm:pt modelId="{7FEB967B-CA16-461D-9913-F0CA5166C4DF}" type="pres">
      <dgm:prSet presAssocID="{A094D370-C53B-4DC9-A3EA-8F31962E376E}" presName="composite" presStyleCnt="0"/>
      <dgm:spPr/>
    </dgm:pt>
    <dgm:pt modelId="{CEA9D556-1979-4132-AB9A-0D524EC7DC27}" type="pres">
      <dgm:prSet presAssocID="{A094D370-C53B-4DC9-A3EA-8F31962E376E}" presName="parentText" presStyleLbl="alignNode1" presStyleIdx="2" presStyleCnt="3">
        <dgm:presLayoutVars>
          <dgm:chMax val="1"/>
          <dgm:bulletEnabled val="1"/>
        </dgm:presLayoutVars>
      </dgm:prSet>
      <dgm:spPr/>
      <dgm:t>
        <a:bodyPr/>
        <a:lstStyle/>
        <a:p>
          <a:endParaRPr lang="en-GB"/>
        </a:p>
      </dgm:t>
    </dgm:pt>
    <dgm:pt modelId="{21C51951-B269-4B30-AB9F-5DE262152E92}" type="pres">
      <dgm:prSet presAssocID="{A094D370-C53B-4DC9-A3EA-8F31962E376E}" presName="descendantText" presStyleLbl="alignAcc1" presStyleIdx="2" presStyleCnt="3">
        <dgm:presLayoutVars>
          <dgm:bulletEnabled val="1"/>
        </dgm:presLayoutVars>
      </dgm:prSet>
      <dgm:spPr/>
      <dgm:t>
        <a:bodyPr/>
        <a:lstStyle/>
        <a:p>
          <a:endParaRPr lang="en-GB"/>
        </a:p>
      </dgm:t>
    </dgm:pt>
  </dgm:ptLst>
  <dgm:cxnLst>
    <dgm:cxn modelId="{E3D9F4BD-7164-487A-9DE4-F4CCFC1D6DF8}" srcId="{78126AEF-F509-41B6-910D-0EEBEED9404C}" destId="{F632D3CD-F2BA-4772-AEA5-E62C5660954A}" srcOrd="0" destOrd="0" parTransId="{1DAFAAD4-AB59-44F8-83A4-7707F53F4C5C}" sibTransId="{D2A4BB78-A75E-4F38-894C-F52E2BE3C220}"/>
    <dgm:cxn modelId="{98F5F424-2B75-4F0E-9361-70322D20228B}" type="presOf" srcId="{B4A7603A-1A7A-4119-BBF0-2B2C7996DEF6}" destId="{567BC401-B777-4E05-85DC-FC3D0AECA045}" srcOrd="0" destOrd="1" presId="urn:microsoft.com/office/officeart/2005/8/layout/chevron2"/>
    <dgm:cxn modelId="{D67B9AEF-EE91-4D19-8813-843297304BE1}" srcId="{E01E4B50-205B-46E9-AC5F-4B22EAB0243A}" destId="{0D0F00BE-1562-4397-98FA-004F9D02A594}" srcOrd="0" destOrd="0" parTransId="{AEEC0E6D-79BE-463A-B6FC-E4EABEFBC75B}" sibTransId="{1E376359-B8C3-46E5-B02F-9779932D8583}"/>
    <dgm:cxn modelId="{ED8F3B18-C6C3-48E0-B3BA-43BCD9E86AAD}" srcId="{A094D370-C53B-4DC9-A3EA-8F31962E376E}" destId="{D58CBEA2-1D14-497A-837B-C2DB2D0D94E5}" srcOrd="1" destOrd="0" parTransId="{00D6E1DD-B667-4EB0-A04E-27D80513DE76}" sibTransId="{13556543-F8EB-4332-AC83-BF12AC708C1D}"/>
    <dgm:cxn modelId="{0C6043C0-F36D-445D-9078-5402B5ADF2C4}" srcId="{78126AEF-F509-41B6-910D-0EEBEED9404C}" destId="{B4A7603A-1A7A-4119-BBF0-2B2C7996DEF6}" srcOrd="1" destOrd="0" parTransId="{A183B142-5FF9-4C2F-B637-D0DE134A15E9}" sibTransId="{9047D236-5F6F-456A-9850-F51AA3D8A834}"/>
    <dgm:cxn modelId="{0DFB9028-F3ED-4350-8799-383FF1FE97F3}" type="presOf" srcId="{D58CBEA2-1D14-497A-837B-C2DB2D0D94E5}" destId="{21C51951-B269-4B30-AB9F-5DE262152E92}" srcOrd="0" destOrd="1" presId="urn:microsoft.com/office/officeart/2005/8/layout/chevron2"/>
    <dgm:cxn modelId="{48003E45-F8C7-46F3-AF88-DA5307A97FCA}" srcId="{A094D370-C53B-4DC9-A3EA-8F31962E376E}" destId="{2D30C963-52B9-4434-9D81-D6EBD8F4E50A}" srcOrd="0" destOrd="0" parTransId="{A8786123-929B-47CF-9CE8-FE6FBF55300A}" sibTransId="{0D4C6C18-F58F-47F9-B930-066B37D1CC22}"/>
    <dgm:cxn modelId="{E75C90C2-D44E-442C-9B62-CAEE63654242}" srcId="{E01E4B50-205B-46E9-AC5F-4B22EAB0243A}" destId="{78126AEF-F509-41B6-910D-0EEBEED9404C}" srcOrd="1" destOrd="0" parTransId="{1A9EDEF7-FEB5-494E-B9B4-8AC1D8EE70AF}" sibTransId="{5CF174B0-F9B3-4CC2-80FC-F7437F68B382}"/>
    <dgm:cxn modelId="{54D65357-7927-4081-B49B-D58AB7C966D2}" type="presOf" srcId="{E01E4B50-205B-46E9-AC5F-4B22EAB0243A}" destId="{65B779AD-EB85-4DF4-9E39-E6171907BBEE}" srcOrd="0" destOrd="0" presId="urn:microsoft.com/office/officeart/2005/8/layout/chevron2"/>
    <dgm:cxn modelId="{578737F2-A178-4C2A-9C58-1638D6702B00}" srcId="{E01E4B50-205B-46E9-AC5F-4B22EAB0243A}" destId="{A094D370-C53B-4DC9-A3EA-8F31962E376E}" srcOrd="2" destOrd="0" parTransId="{C05747CA-59B3-479A-9133-26A423E74048}" sibTransId="{27E3F77E-D5BA-4921-BD57-1B85AB60B174}"/>
    <dgm:cxn modelId="{9D75E1E3-C856-4F07-B286-1A886ACF963A}" type="presOf" srcId="{A094D370-C53B-4DC9-A3EA-8F31962E376E}" destId="{CEA9D556-1979-4132-AB9A-0D524EC7DC27}" srcOrd="0" destOrd="0" presId="urn:microsoft.com/office/officeart/2005/8/layout/chevron2"/>
    <dgm:cxn modelId="{3607CF71-85B2-4322-B30C-DD1933BAE6FC}" type="presOf" srcId="{78126AEF-F509-41B6-910D-0EEBEED9404C}" destId="{62750692-4AF3-44B5-BF5D-339967215C0A}" srcOrd="0" destOrd="0" presId="urn:microsoft.com/office/officeart/2005/8/layout/chevron2"/>
    <dgm:cxn modelId="{B6712271-51AF-4D66-8A7F-A5C290B88450}" srcId="{0D0F00BE-1562-4397-98FA-004F9D02A594}" destId="{DA40891F-7B29-478C-88C1-75009F021D0C}" srcOrd="0" destOrd="0" parTransId="{F0E815EB-EB0D-487A-987F-F6F256F77173}" sibTransId="{38975E04-22F8-41E0-B1E5-4ECEC47548D5}"/>
    <dgm:cxn modelId="{4DA9290B-6E1B-4FBD-BBEE-72C66FBBE807}" type="presOf" srcId="{0D0F00BE-1562-4397-98FA-004F9D02A594}" destId="{D6226CA8-7092-4AEE-B1BA-EE0052A5FACF}" srcOrd="0" destOrd="0" presId="urn:microsoft.com/office/officeart/2005/8/layout/chevron2"/>
    <dgm:cxn modelId="{D5D9F9CD-2D02-417B-8058-6A4975AC8F8F}" type="presOf" srcId="{2D30C963-52B9-4434-9D81-D6EBD8F4E50A}" destId="{21C51951-B269-4B30-AB9F-5DE262152E92}" srcOrd="0" destOrd="0" presId="urn:microsoft.com/office/officeart/2005/8/layout/chevron2"/>
    <dgm:cxn modelId="{426D5CB4-7B9D-43EB-969D-99B38343FD94}" type="presOf" srcId="{F632D3CD-F2BA-4772-AEA5-E62C5660954A}" destId="{567BC401-B777-4E05-85DC-FC3D0AECA045}" srcOrd="0" destOrd="0" presId="urn:microsoft.com/office/officeart/2005/8/layout/chevron2"/>
    <dgm:cxn modelId="{15E110F3-AC3C-4E47-865E-F86BA3CA9553}" type="presOf" srcId="{DA40891F-7B29-478C-88C1-75009F021D0C}" destId="{18E54CBF-FFA8-4DAB-BB4D-8972449CB008}" srcOrd="0" destOrd="0" presId="urn:microsoft.com/office/officeart/2005/8/layout/chevron2"/>
    <dgm:cxn modelId="{23D1D0F8-4745-4D84-9474-22C0B9D5C52A}" type="presParOf" srcId="{65B779AD-EB85-4DF4-9E39-E6171907BBEE}" destId="{E312B588-2821-44B0-9A11-69649AEFD846}" srcOrd="0" destOrd="0" presId="urn:microsoft.com/office/officeart/2005/8/layout/chevron2"/>
    <dgm:cxn modelId="{2D7089F5-9C8F-48F0-8710-3CEE493D3998}" type="presParOf" srcId="{E312B588-2821-44B0-9A11-69649AEFD846}" destId="{D6226CA8-7092-4AEE-B1BA-EE0052A5FACF}" srcOrd="0" destOrd="0" presId="urn:microsoft.com/office/officeart/2005/8/layout/chevron2"/>
    <dgm:cxn modelId="{B9CC79C2-FCDB-4D93-A9E2-457A9D94B5BD}" type="presParOf" srcId="{E312B588-2821-44B0-9A11-69649AEFD846}" destId="{18E54CBF-FFA8-4DAB-BB4D-8972449CB008}" srcOrd="1" destOrd="0" presId="urn:microsoft.com/office/officeart/2005/8/layout/chevron2"/>
    <dgm:cxn modelId="{B8AE42F3-D1C1-4B10-A896-520BE2463502}" type="presParOf" srcId="{65B779AD-EB85-4DF4-9E39-E6171907BBEE}" destId="{302D6E0B-88B7-47D9-AF14-5F5CBFF96552}" srcOrd="1" destOrd="0" presId="urn:microsoft.com/office/officeart/2005/8/layout/chevron2"/>
    <dgm:cxn modelId="{844AB310-E755-49BE-BB32-D5266814E8C9}" type="presParOf" srcId="{65B779AD-EB85-4DF4-9E39-E6171907BBEE}" destId="{59349E82-DF97-44F5-A49A-68F4A85A3C2E}" srcOrd="2" destOrd="0" presId="urn:microsoft.com/office/officeart/2005/8/layout/chevron2"/>
    <dgm:cxn modelId="{0A944564-9518-44E0-87A4-8ECA094E046A}" type="presParOf" srcId="{59349E82-DF97-44F5-A49A-68F4A85A3C2E}" destId="{62750692-4AF3-44B5-BF5D-339967215C0A}" srcOrd="0" destOrd="0" presId="urn:microsoft.com/office/officeart/2005/8/layout/chevron2"/>
    <dgm:cxn modelId="{94E038B5-1E96-4F31-92C3-C6BB12DF037B}" type="presParOf" srcId="{59349E82-DF97-44F5-A49A-68F4A85A3C2E}" destId="{567BC401-B777-4E05-85DC-FC3D0AECA045}" srcOrd="1" destOrd="0" presId="urn:microsoft.com/office/officeart/2005/8/layout/chevron2"/>
    <dgm:cxn modelId="{5E007858-26D7-4750-B92B-E23E9BA16060}" type="presParOf" srcId="{65B779AD-EB85-4DF4-9E39-E6171907BBEE}" destId="{61F48AC3-9CA9-46FE-92CC-25C63D160F8A}" srcOrd="3" destOrd="0" presId="urn:microsoft.com/office/officeart/2005/8/layout/chevron2"/>
    <dgm:cxn modelId="{1D8D3D93-DF19-49ED-BE35-FE86E6BA8EA7}" type="presParOf" srcId="{65B779AD-EB85-4DF4-9E39-E6171907BBEE}" destId="{7FEB967B-CA16-461D-9913-F0CA5166C4DF}" srcOrd="4" destOrd="0" presId="urn:microsoft.com/office/officeart/2005/8/layout/chevron2"/>
    <dgm:cxn modelId="{FA469EBA-5FA9-4EEC-BE97-DBA0AD75EA89}" type="presParOf" srcId="{7FEB967B-CA16-461D-9913-F0CA5166C4DF}" destId="{CEA9D556-1979-4132-AB9A-0D524EC7DC27}" srcOrd="0" destOrd="0" presId="urn:microsoft.com/office/officeart/2005/8/layout/chevron2"/>
    <dgm:cxn modelId="{38BC2B7B-E30D-4D39-B8B0-93D4AABEE6CA}" type="presParOf" srcId="{7FEB967B-CA16-461D-9913-F0CA5166C4DF}" destId="{21C51951-B269-4B30-AB9F-5DE262152E9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1E925C-FBBB-41EE-A0B9-E6D74057668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19E0544B-D4F9-4BB7-9232-911117CBB183}">
      <dgm:prSet phldrT="[Text]"/>
      <dgm:spPr/>
      <dgm:t>
        <a:bodyPr/>
        <a:lstStyle/>
        <a:p>
          <a:r>
            <a:rPr lang="en-GB" dirty="0" smtClean="0">
              <a:latin typeface="Arial" panose="020B0604020202020204" pitchFamily="34" charset="0"/>
              <a:cs typeface="Arial" panose="020B0604020202020204" pitchFamily="34" charset="0"/>
            </a:rPr>
            <a:t>Deductions &amp; allowances.</a:t>
          </a:r>
          <a:endParaRPr lang="en-GB" dirty="0">
            <a:latin typeface="Arial" panose="020B0604020202020204" pitchFamily="34" charset="0"/>
            <a:cs typeface="Arial" panose="020B0604020202020204" pitchFamily="34" charset="0"/>
          </a:endParaRPr>
        </a:p>
      </dgm:t>
    </dgm:pt>
    <dgm:pt modelId="{A8A222AB-FE5D-4C93-8F9D-EA374C0A2F44}" type="parTrans" cxnId="{8B533F33-13CC-424A-82DE-78420C6E4EB1}">
      <dgm:prSet/>
      <dgm:spPr/>
      <dgm:t>
        <a:bodyPr/>
        <a:lstStyle/>
        <a:p>
          <a:endParaRPr lang="en-GB"/>
        </a:p>
      </dgm:t>
    </dgm:pt>
    <dgm:pt modelId="{4D8ACBA2-CDEA-49EB-9DFC-3BB6F46922DF}" type="sibTrans" cxnId="{8B533F33-13CC-424A-82DE-78420C6E4EB1}">
      <dgm:prSet/>
      <dgm:spPr/>
      <dgm:t>
        <a:bodyPr/>
        <a:lstStyle/>
        <a:p>
          <a:endParaRPr lang="en-GB"/>
        </a:p>
      </dgm:t>
    </dgm:pt>
    <dgm:pt modelId="{3118BBB5-C8FD-4956-A307-77B29FE1B24B}">
      <dgm:prSet phldrT="[Text]" custT="1"/>
      <dgm:spPr/>
      <dgm:t>
        <a:bodyPr/>
        <a:lstStyle/>
        <a:p>
          <a:pPr algn="just"/>
          <a:endParaRPr lang="en-GB" sz="1400" b="1" dirty="0" smtClean="0"/>
        </a:p>
        <a:p>
          <a:pPr algn="just"/>
          <a:r>
            <a:rPr lang="en-GB" sz="1400" b="1" dirty="0" smtClean="0"/>
            <a:t> </a:t>
          </a:r>
          <a:r>
            <a:rPr lang="en-GB" sz="1400" b="1" dirty="0" smtClean="0">
              <a:latin typeface="Arial" panose="020B0604020202020204" pitchFamily="34" charset="0"/>
              <a:cs typeface="Arial" panose="020B0604020202020204" pitchFamily="34" charset="0"/>
            </a:rPr>
            <a:t>Cost of making a will and opening &amp;   conducting the succession procedure.</a:t>
          </a:r>
          <a:endParaRPr lang="en-GB" sz="1400" dirty="0" smtClean="0">
            <a:latin typeface="Arial" panose="020B0604020202020204" pitchFamily="34" charset="0"/>
            <a:cs typeface="Arial" panose="020B0604020202020204" pitchFamily="34" charset="0"/>
          </a:endParaRPr>
        </a:p>
        <a:p>
          <a:pPr algn="just"/>
          <a:r>
            <a:rPr lang="en-GB" sz="1400" b="1" dirty="0" smtClean="0">
              <a:latin typeface="Arial" panose="020B0604020202020204" pitchFamily="34" charset="0"/>
              <a:cs typeface="Arial" panose="020B0604020202020204" pitchFamily="34" charset="0"/>
            </a:rPr>
            <a:t>Provable debts of the deceased</a:t>
          </a:r>
          <a:endParaRPr lang="en-GB" sz="1400" dirty="0" smtClean="0">
            <a:latin typeface="Arial" panose="020B0604020202020204" pitchFamily="34" charset="0"/>
            <a:cs typeface="Arial" panose="020B0604020202020204" pitchFamily="34" charset="0"/>
          </a:endParaRPr>
        </a:p>
        <a:p>
          <a:pPr algn="just"/>
          <a:r>
            <a:rPr lang="en-GB" sz="1400" b="1" dirty="0" smtClean="0">
              <a:latin typeface="Arial" panose="020B0604020202020204" pitchFamily="34" charset="0"/>
              <a:cs typeface="Arial" panose="020B0604020202020204" pitchFamily="34" charset="0"/>
            </a:rPr>
            <a:t>Medical expenses, </a:t>
          </a:r>
          <a:endParaRPr lang="en-GB" sz="1400" dirty="0" smtClean="0">
            <a:latin typeface="Arial" panose="020B0604020202020204" pitchFamily="34" charset="0"/>
            <a:cs typeface="Arial" panose="020B0604020202020204" pitchFamily="34" charset="0"/>
          </a:endParaRPr>
        </a:p>
        <a:p>
          <a:pPr algn="just"/>
          <a:r>
            <a:rPr lang="en-GB" sz="1400" b="1" dirty="0" smtClean="0">
              <a:latin typeface="Arial" panose="020B0604020202020204" pitchFamily="34" charset="0"/>
              <a:cs typeface="Arial" panose="020B0604020202020204" pitchFamily="34" charset="0"/>
            </a:rPr>
            <a:t>Funeral costs, up to 1500 euros.</a:t>
          </a:r>
          <a:endParaRPr lang="en-GB" sz="1400" dirty="0" smtClean="0">
            <a:latin typeface="Arial" panose="020B0604020202020204" pitchFamily="34" charset="0"/>
            <a:cs typeface="Arial" panose="020B0604020202020204" pitchFamily="34" charset="0"/>
          </a:endParaRPr>
        </a:p>
        <a:p>
          <a:pPr algn="just"/>
          <a:r>
            <a:rPr lang="en-GB" sz="1400" b="1" dirty="0" smtClean="0">
              <a:latin typeface="Arial" panose="020B0604020202020204" pitchFamily="34" charset="0"/>
              <a:cs typeface="Arial" panose="020B0604020202020204" pitchFamily="34" charset="0"/>
            </a:rPr>
            <a:t>Gifts or legacies made to charities recognised in France, are exempt.</a:t>
          </a:r>
          <a:endParaRPr lang="en-GB" sz="1400" dirty="0">
            <a:latin typeface="Arial" panose="020B0604020202020204" pitchFamily="34" charset="0"/>
            <a:cs typeface="Arial" panose="020B0604020202020204" pitchFamily="34" charset="0"/>
          </a:endParaRPr>
        </a:p>
      </dgm:t>
    </dgm:pt>
    <dgm:pt modelId="{F047C56D-6FC7-430D-9C73-515EA646EE1E}" type="parTrans" cxnId="{827BE29B-8C22-4E75-B933-6B2E99DA6215}">
      <dgm:prSet/>
      <dgm:spPr/>
      <dgm:t>
        <a:bodyPr/>
        <a:lstStyle/>
        <a:p>
          <a:endParaRPr lang="en-GB"/>
        </a:p>
      </dgm:t>
    </dgm:pt>
    <dgm:pt modelId="{15AA1D26-AAD8-4040-919C-03E731A185A6}" type="sibTrans" cxnId="{827BE29B-8C22-4E75-B933-6B2E99DA6215}">
      <dgm:prSet/>
      <dgm:spPr/>
      <dgm:t>
        <a:bodyPr/>
        <a:lstStyle/>
        <a:p>
          <a:endParaRPr lang="en-GB"/>
        </a:p>
      </dgm:t>
    </dgm:pt>
    <dgm:pt modelId="{98C61632-1359-4822-B1E3-D8D492DFFC18}">
      <dgm:prSet phldrT="[Text]" custT="1"/>
      <dgm:spPr/>
      <dgm:t>
        <a:bodyPr/>
        <a:lstStyle/>
        <a:p>
          <a:r>
            <a:rPr lang="en-GB" sz="2400" b="1" dirty="0" smtClean="0">
              <a:latin typeface="Arial" panose="020B0604020202020204" pitchFamily="34" charset="0"/>
              <a:cs typeface="Arial" panose="020B0604020202020204" pitchFamily="34" charset="0"/>
            </a:rPr>
            <a:t>Allowance of 159,325 euros for heirs with a physical or mental disability</a:t>
          </a:r>
          <a:r>
            <a:rPr lang="en-GB" sz="1800" b="1" dirty="0" smtClean="0">
              <a:latin typeface="Arial" panose="020B0604020202020204" pitchFamily="34" charset="0"/>
              <a:cs typeface="Arial" panose="020B0604020202020204" pitchFamily="34" charset="0"/>
            </a:rPr>
            <a:t>.</a:t>
          </a:r>
          <a:endParaRPr lang="en-GB" sz="1800" dirty="0">
            <a:latin typeface="Arial" panose="020B0604020202020204" pitchFamily="34" charset="0"/>
            <a:cs typeface="Arial" panose="020B0604020202020204" pitchFamily="34" charset="0"/>
          </a:endParaRPr>
        </a:p>
      </dgm:t>
    </dgm:pt>
    <dgm:pt modelId="{00E783F9-8F4B-439E-8C7F-999C58C53169}" type="parTrans" cxnId="{B101C3A1-1348-45E7-9890-42D26029E815}">
      <dgm:prSet/>
      <dgm:spPr/>
      <dgm:t>
        <a:bodyPr/>
        <a:lstStyle/>
        <a:p>
          <a:endParaRPr lang="en-GB"/>
        </a:p>
      </dgm:t>
    </dgm:pt>
    <dgm:pt modelId="{7E4A8ADC-90DF-4513-A5A3-946ADB8576E1}" type="sibTrans" cxnId="{B101C3A1-1348-45E7-9890-42D26029E815}">
      <dgm:prSet/>
      <dgm:spPr/>
      <dgm:t>
        <a:bodyPr/>
        <a:lstStyle/>
        <a:p>
          <a:endParaRPr lang="en-GB"/>
        </a:p>
      </dgm:t>
    </dgm:pt>
    <dgm:pt modelId="{47C088BA-26BC-4E18-B40C-3C84ACE84DC9}">
      <dgm:prSet phldrT="[Text]" phldr="1"/>
      <dgm:spPr/>
      <dgm:t>
        <a:bodyPr/>
        <a:lstStyle/>
        <a:p>
          <a:endParaRPr lang="en-GB" dirty="0"/>
        </a:p>
      </dgm:t>
    </dgm:pt>
    <dgm:pt modelId="{10A9CFB3-D76C-41A8-916F-6F296256709A}" type="parTrans" cxnId="{06E7781F-D476-4650-92BC-3D968BDAF194}">
      <dgm:prSet/>
      <dgm:spPr/>
      <dgm:t>
        <a:bodyPr/>
        <a:lstStyle/>
        <a:p>
          <a:endParaRPr lang="en-GB"/>
        </a:p>
      </dgm:t>
    </dgm:pt>
    <dgm:pt modelId="{94A3027D-03AC-4E30-A613-AA02D915D676}" type="sibTrans" cxnId="{06E7781F-D476-4650-92BC-3D968BDAF194}">
      <dgm:prSet/>
      <dgm:spPr/>
      <dgm:t>
        <a:bodyPr/>
        <a:lstStyle/>
        <a:p>
          <a:endParaRPr lang="en-GB"/>
        </a:p>
      </dgm:t>
    </dgm:pt>
    <dgm:pt modelId="{A53697B0-F362-4D08-B4CF-72DB0906074C}">
      <dgm:prSet phldrT="[Text]" phldr="1"/>
      <dgm:spPr/>
      <dgm:t>
        <a:bodyPr/>
        <a:lstStyle/>
        <a:p>
          <a:endParaRPr lang="en-GB" dirty="0"/>
        </a:p>
      </dgm:t>
    </dgm:pt>
    <dgm:pt modelId="{E73F09C8-3B21-471D-8790-727EB668B502}" type="parTrans" cxnId="{56119CEF-C295-4919-9800-FC4C673BBB44}">
      <dgm:prSet/>
      <dgm:spPr/>
      <dgm:t>
        <a:bodyPr/>
        <a:lstStyle/>
        <a:p>
          <a:endParaRPr lang="en-GB"/>
        </a:p>
      </dgm:t>
    </dgm:pt>
    <dgm:pt modelId="{7B78CDC9-6C95-47E7-B5B7-03C8105B72AB}" type="sibTrans" cxnId="{56119CEF-C295-4919-9800-FC4C673BBB44}">
      <dgm:prSet/>
      <dgm:spPr/>
      <dgm:t>
        <a:bodyPr/>
        <a:lstStyle/>
        <a:p>
          <a:endParaRPr lang="en-GB"/>
        </a:p>
      </dgm:t>
    </dgm:pt>
    <dgm:pt modelId="{A3E7AC93-5AA1-44FB-A347-E0BB9B17ED9F}">
      <dgm:prSet custT="1"/>
      <dgm:spPr/>
      <dgm:t>
        <a:bodyPr/>
        <a:lstStyle/>
        <a:p>
          <a:r>
            <a:rPr lang="en-GB" sz="1800" b="1" dirty="0" smtClean="0">
              <a:latin typeface="Arial" panose="020B0604020202020204" pitchFamily="34" charset="0"/>
              <a:cs typeface="Arial" panose="020B0604020202020204" pitchFamily="34" charset="0"/>
            </a:rPr>
            <a:t>If the children have lived continuously in the same home with the deceased and they are single or widowed or divorced at the time of the death, they are exempt from tax </a:t>
          </a:r>
          <a:r>
            <a:rPr lang="en-GB" sz="1400" b="1" dirty="0" smtClean="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dgm:t>
    </dgm:pt>
    <dgm:pt modelId="{A3E2D992-E3EB-4BBB-A25B-EBBFBFCB71CB}" type="parTrans" cxnId="{A18FC4F8-7E1D-43BD-9876-86BE3C4020D8}">
      <dgm:prSet/>
      <dgm:spPr/>
      <dgm:t>
        <a:bodyPr/>
        <a:lstStyle/>
        <a:p>
          <a:endParaRPr lang="en-GB"/>
        </a:p>
      </dgm:t>
    </dgm:pt>
    <dgm:pt modelId="{09F9C006-332E-496C-B115-1E0800F46D55}" type="sibTrans" cxnId="{A18FC4F8-7E1D-43BD-9876-86BE3C4020D8}">
      <dgm:prSet/>
      <dgm:spPr/>
      <dgm:t>
        <a:bodyPr/>
        <a:lstStyle/>
        <a:p>
          <a:endParaRPr lang="en-GB"/>
        </a:p>
      </dgm:t>
    </dgm:pt>
    <dgm:pt modelId="{29D35276-3397-49DB-B74F-E59AA7CC8AEA}">
      <dgm:prSet/>
      <dgm:spPr/>
      <dgm:t>
        <a:bodyPr/>
        <a:lstStyle/>
        <a:p>
          <a:endParaRPr lang="en-GB" dirty="0"/>
        </a:p>
      </dgm:t>
    </dgm:pt>
    <dgm:pt modelId="{F998D296-4054-4131-9FFC-C3EA057C7330}" type="parTrans" cxnId="{C5D4B8FD-488D-45E3-BD06-3B8D6F120B18}">
      <dgm:prSet/>
      <dgm:spPr/>
      <dgm:t>
        <a:bodyPr/>
        <a:lstStyle/>
        <a:p>
          <a:endParaRPr lang="en-GB"/>
        </a:p>
      </dgm:t>
    </dgm:pt>
    <dgm:pt modelId="{36A7E904-9750-420B-975A-C5A8723D7C87}" type="sibTrans" cxnId="{C5D4B8FD-488D-45E3-BD06-3B8D6F120B18}">
      <dgm:prSet/>
      <dgm:spPr/>
      <dgm:t>
        <a:bodyPr/>
        <a:lstStyle/>
        <a:p>
          <a:endParaRPr lang="en-GB"/>
        </a:p>
      </dgm:t>
    </dgm:pt>
    <dgm:pt modelId="{26136D54-3936-4A3D-95C4-562630CD11A0}">
      <dgm:prSet/>
      <dgm:spPr/>
      <dgm:t>
        <a:bodyPr/>
        <a:lstStyle/>
        <a:p>
          <a:endParaRPr lang="en-GB" dirty="0"/>
        </a:p>
      </dgm:t>
    </dgm:pt>
    <dgm:pt modelId="{21DB8987-EF26-419C-8659-FC7027B59411}" type="parTrans" cxnId="{70D7852B-4F6E-4A34-96B0-CCC47F100F4C}">
      <dgm:prSet/>
      <dgm:spPr/>
      <dgm:t>
        <a:bodyPr/>
        <a:lstStyle/>
        <a:p>
          <a:endParaRPr lang="en-GB"/>
        </a:p>
      </dgm:t>
    </dgm:pt>
    <dgm:pt modelId="{DE08A60B-C347-40BA-87C8-7BC138CD3A54}" type="sibTrans" cxnId="{70D7852B-4F6E-4A34-96B0-CCC47F100F4C}">
      <dgm:prSet/>
      <dgm:spPr/>
      <dgm:t>
        <a:bodyPr/>
        <a:lstStyle/>
        <a:p>
          <a:endParaRPr lang="en-GB"/>
        </a:p>
      </dgm:t>
    </dgm:pt>
    <dgm:pt modelId="{5B3010BF-C47F-4D10-9402-2EEA0431C1F2}">
      <dgm:prSet/>
      <dgm:spPr/>
      <dgm:t>
        <a:bodyPr/>
        <a:lstStyle/>
        <a:p>
          <a:endParaRPr lang="en-GB" dirty="0"/>
        </a:p>
      </dgm:t>
    </dgm:pt>
    <dgm:pt modelId="{6B0FEEE0-56D9-45DD-AB29-C6AD1BE3D6DF}" type="parTrans" cxnId="{BAFB0EB6-0216-41C8-828D-82C02DF59457}">
      <dgm:prSet/>
      <dgm:spPr/>
      <dgm:t>
        <a:bodyPr/>
        <a:lstStyle/>
        <a:p>
          <a:endParaRPr lang="en-GB"/>
        </a:p>
      </dgm:t>
    </dgm:pt>
    <dgm:pt modelId="{86BD54FC-7690-45B5-8961-5DCAD13489BA}" type="sibTrans" cxnId="{BAFB0EB6-0216-41C8-828D-82C02DF59457}">
      <dgm:prSet/>
      <dgm:spPr/>
      <dgm:t>
        <a:bodyPr/>
        <a:lstStyle/>
        <a:p>
          <a:endParaRPr lang="en-GB"/>
        </a:p>
      </dgm:t>
    </dgm:pt>
    <dgm:pt modelId="{B9B20429-526D-49EF-9CA7-5E4CC81D4BD8}">
      <dgm:prSet/>
      <dgm:spPr/>
      <dgm:t>
        <a:bodyPr/>
        <a:lstStyle/>
        <a:p>
          <a:r>
            <a:rPr lang="en-GB" b="1" dirty="0" smtClean="0">
              <a:latin typeface="Arial" panose="020B0604020202020204" pitchFamily="34" charset="0"/>
              <a:cs typeface="Arial" panose="020B0604020202020204" pitchFamily="34" charset="0"/>
            </a:rPr>
            <a:t>In the case of gifts or legacies to children, the tax free amount is 100,000 euros</a:t>
          </a:r>
          <a:endParaRPr lang="en-GB" dirty="0">
            <a:latin typeface="Arial" panose="020B0604020202020204" pitchFamily="34" charset="0"/>
            <a:cs typeface="Arial" panose="020B0604020202020204" pitchFamily="34" charset="0"/>
          </a:endParaRPr>
        </a:p>
      </dgm:t>
    </dgm:pt>
    <dgm:pt modelId="{D7E134F5-2520-4CBD-90B5-4365A0AA68E4}" type="sibTrans" cxnId="{2087FAC3-BEF7-4856-BC11-A1E9799F9D9D}">
      <dgm:prSet/>
      <dgm:spPr/>
      <dgm:t>
        <a:bodyPr/>
        <a:lstStyle/>
        <a:p>
          <a:endParaRPr lang="en-GB"/>
        </a:p>
      </dgm:t>
    </dgm:pt>
    <dgm:pt modelId="{613B2FBC-C84F-4545-9FF1-9C75ABD2DA90}" type="parTrans" cxnId="{2087FAC3-BEF7-4856-BC11-A1E9799F9D9D}">
      <dgm:prSet/>
      <dgm:spPr/>
      <dgm:t>
        <a:bodyPr/>
        <a:lstStyle/>
        <a:p>
          <a:endParaRPr lang="en-GB"/>
        </a:p>
      </dgm:t>
    </dgm:pt>
    <dgm:pt modelId="{DAB184B1-350D-477D-A2F2-F6A11DC390F7}" type="pres">
      <dgm:prSet presAssocID="{861E925C-FBBB-41EE-A0B9-E6D74057668C}" presName="diagram" presStyleCnt="0">
        <dgm:presLayoutVars>
          <dgm:chMax val="1"/>
          <dgm:dir/>
          <dgm:animLvl val="ctr"/>
          <dgm:resizeHandles val="exact"/>
        </dgm:presLayoutVars>
      </dgm:prSet>
      <dgm:spPr/>
      <dgm:t>
        <a:bodyPr/>
        <a:lstStyle/>
        <a:p>
          <a:endParaRPr lang="en-GB"/>
        </a:p>
      </dgm:t>
    </dgm:pt>
    <dgm:pt modelId="{68B0718C-C80F-4114-8D9D-5EE3CF3F4986}" type="pres">
      <dgm:prSet presAssocID="{861E925C-FBBB-41EE-A0B9-E6D74057668C}" presName="matrix" presStyleCnt="0"/>
      <dgm:spPr/>
    </dgm:pt>
    <dgm:pt modelId="{D563D449-A44E-472D-A55B-9128617A82D7}" type="pres">
      <dgm:prSet presAssocID="{861E925C-FBBB-41EE-A0B9-E6D74057668C}" presName="tile1" presStyleLbl="node1" presStyleIdx="0" presStyleCnt="4"/>
      <dgm:spPr/>
      <dgm:t>
        <a:bodyPr/>
        <a:lstStyle/>
        <a:p>
          <a:endParaRPr lang="en-GB"/>
        </a:p>
      </dgm:t>
    </dgm:pt>
    <dgm:pt modelId="{C4C1551D-B0A8-4971-8C57-BEC2F2B1C28A}" type="pres">
      <dgm:prSet presAssocID="{861E925C-FBBB-41EE-A0B9-E6D74057668C}" presName="tile1text" presStyleLbl="node1" presStyleIdx="0" presStyleCnt="4">
        <dgm:presLayoutVars>
          <dgm:chMax val="0"/>
          <dgm:chPref val="0"/>
          <dgm:bulletEnabled val="1"/>
        </dgm:presLayoutVars>
      </dgm:prSet>
      <dgm:spPr/>
      <dgm:t>
        <a:bodyPr/>
        <a:lstStyle/>
        <a:p>
          <a:endParaRPr lang="en-GB"/>
        </a:p>
      </dgm:t>
    </dgm:pt>
    <dgm:pt modelId="{59CF83AF-9039-4045-8398-6C2BBBC04455}" type="pres">
      <dgm:prSet presAssocID="{861E925C-FBBB-41EE-A0B9-E6D74057668C}" presName="tile2" presStyleLbl="node1" presStyleIdx="1" presStyleCnt="4"/>
      <dgm:spPr/>
      <dgm:t>
        <a:bodyPr/>
        <a:lstStyle/>
        <a:p>
          <a:endParaRPr lang="en-GB"/>
        </a:p>
      </dgm:t>
    </dgm:pt>
    <dgm:pt modelId="{CA7FD2CA-25FC-442E-BA05-ED3A65499B28}" type="pres">
      <dgm:prSet presAssocID="{861E925C-FBBB-41EE-A0B9-E6D74057668C}" presName="tile2text" presStyleLbl="node1" presStyleIdx="1" presStyleCnt="4">
        <dgm:presLayoutVars>
          <dgm:chMax val="0"/>
          <dgm:chPref val="0"/>
          <dgm:bulletEnabled val="1"/>
        </dgm:presLayoutVars>
      </dgm:prSet>
      <dgm:spPr/>
      <dgm:t>
        <a:bodyPr/>
        <a:lstStyle/>
        <a:p>
          <a:endParaRPr lang="en-GB"/>
        </a:p>
      </dgm:t>
    </dgm:pt>
    <dgm:pt modelId="{D04BEAE4-8DD7-4AA5-A789-9657AFE57A33}" type="pres">
      <dgm:prSet presAssocID="{861E925C-FBBB-41EE-A0B9-E6D74057668C}" presName="tile3" presStyleLbl="node1" presStyleIdx="2" presStyleCnt="4"/>
      <dgm:spPr/>
      <dgm:t>
        <a:bodyPr/>
        <a:lstStyle/>
        <a:p>
          <a:endParaRPr lang="en-GB"/>
        </a:p>
      </dgm:t>
    </dgm:pt>
    <dgm:pt modelId="{78B7D2AA-8482-4AA8-8F61-A49E6E0CA91C}" type="pres">
      <dgm:prSet presAssocID="{861E925C-FBBB-41EE-A0B9-E6D74057668C}" presName="tile3text" presStyleLbl="node1" presStyleIdx="2" presStyleCnt="4">
        <dgm:presLayoutVars>
          <dgm:chMax val="0"/>
          <dgm:chPref val="0"/>
          <dgm:bulletEnabled val="1"/>
        </dgm:presLayoutVars>
      </dgm:prSet>
      <dgm:spPr/>
      <dgm:t>
        <a:bodyPr/>
        <a:lstStyle/>
        <a:p>
          <a:endParaRPr lang="en-GB"/>
        </a:p>
      </dgm:t>
    </dgm:pt>
    <dgm:pt modelId="{4BBCD771-1608-48D3-891B-E34625F820A5}" type="pres">
      <dgm:prSet presAssocID="{861E925C-FBBB-41EE-A0B9-E6D74057668C}" presName="tile4" presStyleLbl="node1" presStyleIdx="3" presStyleCnt="4"/>
      <dgm:spPr/>
      <dgm:t>
        <a:bodyPr/>
        <a:lstStyle/>
        <a:p>
          <a:endParaRPr lang="en-GB"/>
        </a:p>
      </dgm:t>
    </dgm:pt>
    <dgm:pt modelId="{17C1604B-3B3A-4D33-9153-88D92BADC9E0}" type="pres">
      <dgm:prSet presAssocID="{861E925C-FBBB-41EE-A0B9-E6D74057668C}" presName="tile4text" presStyleLbl="node1" presStyleIdx="3" presStyleCnt="4">
        <dgm:presLayoutVars>
          <dgm:chMax val="0"/>
          <dgm:chPref val="0"/>
          <dgm:bulletEnabled val="1"/>
        </dgm:presLayoutVars>
      </dgm:prSet>
      <dgm:spPr/>
      <dgm:t>
        <a:bodyPr/>
        <a:lstStyle/>
        <a:p>
          <a:endParaRPr lang="en-GB"/>
        </a:p>
      </dgm:t>
    </dgm:pt>
    <dgm:pt modelId="{5F3CE8E8-5CCF-4139-84AB-987844381060}" type="pres">
      <dgm:prSet presAssocID="{861E925C-FBBB-41EE-A0B9-E6D74057668C}" presName="centerTile" presStyleLbl="fgShp" presStyleIdx="0" presStyleCnt="1" custLinFactNeighborX="1515" custLinFactNeighborY="10000">
        <dgm:presLayoutVars>
          <dgm:chMax val="0"/>
          <dgm:chPref val="0"/>
        </dgm:presLayoutVars>
      </dgm:prSet>
      <dgm:spPr/>
      <dgm:t>
        <a:bodyPr/>
        <a:lstStyle/>
        <a:p>
          <a:endParaRPr lang="en-GB"/>
        </a:p>
      </dgm:t>
    </dgm:pt>
  </dgm:ptLst>
  <dgm:cxnLst>
    <dgm:cxn modelId="{C076A557-B278-481D-BFC4-3C6989588A1D}" type="presOf" srcId="{B9B20429-526D-49EF-9CA7-5E4CC81D4BD8}" destId="{17C1604B-3B3A-4D33-9153-88D92BADC9E0}" srcOrd="1" destOrd="0" presId="urn:microsoft.com/office/officeart/2005/8/layout/matrix1"/>
    <dgm:cxn modelId="{56119CEF-C295-4919-9800-FC4C673BBB44}" srcId="{19E0544B-D4F9-4BB7-9232-911117CBB183}" destId="{A53697B0-F362-4D08-B4CF-72DB0906074C}" srcOrd="8" destOrd="0" parTransId="{E73F09C8-3B21-471D-8790-727EB668B502}" sibTransId="{7B78CDC9-6C95-47E7-B5B7-03C8105B72AB}"/>
    <dgm:cxn modelId="{3887777B-23E6-4CA3-AB63-EF6CC69DD96B}" type="presOf" srcId="{3118BBB5-C8FD-4956-A307-77B29FE1B24B}" destId="{C4C1551D-B0A8-4971-8C57-BEC2F2B1C28A}" srcOrd="1" destOrd="0" presId="urn:microsoft.com/office/officeart/2005/8/layout/matrix1"/>
    <dgm:cxn modelId="{8B533F33-13CC-424A-82DE-78420C6E4EB1}" srcId="{861E925C-FBBB-41EE-A0B9-E6D74057668C}" destId="{19E0544B-D4F9-4BB7-9232-911117CBB183}" srcOrd="0" destOrd="0" parTransId="{A8A222AB-FE5D-4C93-8F9D-EA374C0A2F44}" sibTransId="{4D8ACBA2-CDEA-49EB-9DFC-3BB6F46922DF}"/>
    <dgm:cxn modelId="{7844249E-5F98-4391-BE7C-654DC8836792}" type="presOf" srcId="{98C61632-1359-4822-B1E3-D8D492DFFC18}" destId="{CA7FD2CA-25FC-442E-BA05-ED3A65499B28}" srcOrd="1" destOrd="0" presId="urn:microsoft.com/office/officeart/2005/8/layout/matrix1"/>
    <dgm:cxn modelId="{70D7852B-4F6E-4A34-96B0-CCC47F100F4C}" srcId="{19E0544B-D4F9-4BB7-9232-911117CBB183}" destId="{26136D54-3936-4A3D-95C4-562630CD11A0}" srcOrd="5" destOrd="0" parTransId="{21DB8987-EF26-419C-8659-FC7027B59411}" sibTransId="{DE08A60B-C347-40BA-87C8-7BC138CD3A54}"/>
    <dgm:cxn modelId="{BAFB0EB6-0216-41C8-828D-82C02DF59457}" srcId="{19E0544B-D4F9-4BB7-9232-911117CBB183}" destId="{5B3010BF-C47F-4D10-9402-2EEA0431C1F2}" srcOrd="4" destOrd="0" parTransId="{6B0FEEE0-56D9-45DD-AB29-C6AD1BE3D6DF}" sibTransId="{86BD54FC-7690-45B5-8961-5DCAD13489BA}"/>
    <dgm:cxn modelId="{3F6261BE-05E2-4DE5-A256-98F15DCD14CC}" type="presOf" srcId="{19E0544B-D4F9-4BB7-9232-911117CBB183}" destId="{5F3CE8E8-5CCF-4139-84AB-987844381060}" srcOrd="0" destOrd="0" presId="urn:microsoft.com/office/officeart/2005/8/layout/matrix1"/>
    <dgm:cxn modelId="{4991660A-94D9-4637-B720-45E7CAFB759B}" type="presOf" srcId="{98C61632-1359-4822-B1E3-D8D492DFFC18}" destId="{59CF83AF-9039-4045-8398-6C2BBBC04455}" srcOrd="0" destOrd="0" presId="urn:microsoft.com/office/officeart/2005/8/layout/matrix1"/>
    <dgm:cxn modelId="{2087FAC3-BEF7-4856-BC11-A1E9799F9D9D}" srcId="{19E0544B-D4F9-4BB7-9232-911117CBB183}" destId="{B9B20429-526D-49EF-9CA7-5E4CC81D4BD8}" srcOrd="3" destOrd="0" parTransId="{613B2FBC-C84F-4545-9FF1-9C75ABD2DA90}" sibTransId="{D7E134F5-2520-4CBD-90B5-4365A0AA68E4}"/>
    <dgm:cxn modelId="{827BE29B-8C22-4E75-B933-6B2E99DA6215}" srcId="{19E0544B-D4F9-4BB7-9232-911117CBB183}" destId="{3118BBB5-C8FD-4956-A307-77B29FE1B24B}" srcOrd="0" destOrd="0" parTransId="{F047C56D-6FC7-430D-9C73-515EA646EE1E}" sibTransId="{15AA1D26-AAD8-4040-919C-03E731A185A6}"/>
    <dgm:cxn modelId="{015EA374-780F-478E-8C3B-6B537BDBC307}" type="presOf" srcId="{A3E7AC93-5AA1-44FB-A347-E0BB9B17ED9F}" destId="{78B7D2AA-8482-4AA8-8F61-A49E6E0CA91C}" srcOrd="1" destOrd="0" presId="urn:microsoft.com/office/officeart/2005/8/layout/matrix1"/>
    <dgm:cxn modelId="{A18FC4F8-7E1D-43BD-9876-86BE3C4020D8}" srcId="{19E0544B-D4F9-4BB7-9232-911117CBB183}" destId="{A3E7AC93-5AA1-44FB-A347-E0BB9B17ED9F}" srcOrd="2" destOrd="0" parTransId="{A3E2D992-E3EB-4BBB-A25B-EBBFBFCB71CB}" sibTransId="{09F9C006-332E-496C-B115-1E0800F46D55}"/>
    <dgm:cxn modelId="{4A038F73-367C-46A0-B0E8-E063422DF34E}" type="presOf" srcId="{B9B20429-526D-49EF-9CA7-5E4CC81D4BD8}" destId="{4BBCD771-1608-48D3-891B-E34625F820A5}" srcOrd="0" destOrd="0" presId="urn:microsoft.com/office/officeart/2005/8/layout/matrix1"/>
    <dgm:cxn modelId="{06E7781F-D476-4650-92BC-3D968BDAF194}" srcId="{19E0544B-D4F9-4BB7-9232-911117CBB183}" destId="{47C088BA-26BC-4E18-B40C-3C84ACE84DC9}" srcOrd="7" destOrd="0" parTransId="{10A9CFB3-D76C-41A8-916F-6F296256709A}" sibTransId="{94A3027D-03AC-4E30-A613-AA02D915D676}"/>
    <dgm:cxn modelId="{BADCECD3-1395-41F6-A7F3-58ED384EEE15}" type="presOf" srcId="{A3E7AC93-5AA1-44FB-A347-E0BB9B17ED9F}" destId="{D04BEAE4-8DD7-4AA5-A789-9657AFE57A33}" srcOrd="0" destOrd="0" presId="urn:microsoft.com/office/officeart/2005/8/layout/matrix1"/>
    <dgm:cxn modelId="{5792EE2A-299C-40DA-AE0C-6158A5B76442}" type="presOf" srcId="{3118BBB5-C8FD-4956-A307-77B29FE1B24B}" destId="{D563D449-A44E-472D-A55B-9128617A82D7}" srcOrd="0" destOrd="0" presId="urn:microsoft.com/office/officeart/2005/8/layout/matrix1"/>
    <dgm:cxn modelId="{C5D4B8FD-488D-45E3-BD06-3B8D6F120B18}" srcId="{19E0544B-D4F9-4BB7-9232-911117CBB183}" destId="{29D35276-3397-49DB-B74F-E59AA7CC8AEA}" srcOrd="6" destOrd="0" parTransId="{F998D296-4054-4131-9FFC-C3EA057C7330}" sibTransId="{36A7E904-9750-420B-975A-C5A8723D7C87}"/>
    <dgm:cxn modelId="{B101C3A1-1348-45E7-9890-42D26029E815}" srcId="{19E0544B-D4F9-4BB7-9232-911117CBB183}" destId="{98C61632-1359-4822-B1E3-D8D492DFFC18}" srcOrd="1" destOrd="0" parTransId="{00E783F9-8F4B-439E-8C7F-999C58C53169}" sibTransId="{7E4A8ADC-90DF-4513-A5A3-946ADB8576E1}"/>
    <dgm:cxn modelId="{05BA34AF-C1C4-4B36-90AA-411EE5A7B3DA}" type="presOf" srcId="{861E925C-FBBB-41EE-A0B9-E6D74057668C}" destId="{DAB184B1-350D-477D-A2F2-F6A11DC390F7}" srcOrd="0" destOrd="0" presId="urn:microsoft.com/office/officeart/2005/8/layout/matrix1"/>
    <dgm:cxn modelId="{F013353C-AABB-4643-8282-68D8B671490E}" type="presParOf" srcId="{DAB184B1-350D-477D-A2F2-F6A11DC390F7}" destId="{68B0718C-C80F-4114-8D9D-5EE3CF3F4986}" srcOrd="0" destOrd="0" presId="urn:microsoft.com/office/officeart/2005/8/layout/matrix1"/>
    <dgm:cxn modelId="{CFE77B76-3F62-4449-8367-9EA8B20B8702}" type="presParOf" srcId="{68B0718C-C80F-4114-8D9D-5EE3CF3F4986}" destId="{D563D449-A44E-472D-A55B-9128617A82D7}" srcOrd="0" destOrd="0" presId="urn:microsoft.com/office/officeart/2005/8/layout/matrix1"/>
    <dgm:cxn modelId="{2B6AC7B4-F73F-4EBB-A905-3C1952D3B9E4}" type="presParOf" srcId="{68B0718C-C80F-4114-8D9D-5EE3CF3F4986}" destId="{C4C1551D-B0A8-4971-8C57-BEC2F2B1C28A}" srcOrd="1" destOrd="0" presId="urn:microsoft.com/office/officeart/2005/8/layout/matrix1"/>
    <dgm:cxn modelId="{9FDF7900-3E95-421B-BC09-9B677A544B82}" type="presParOf" srcId="{68B0718C-C80F-4114-8D9D-5EE3CF3F4986}" destId="{59CF83AF-9039-4045-8398-6C2BBBC04455}" srcOrd="2" destOrd="0" presId="urn:microsoft.com/office/officeart/2005/8/layout/matrix1"/>
    <dgm:cxn modelId="{E4C32A68-A249-4F6E-A23D-653271BC67B1}" type="presParOf" srcId="{68B0718C-C80F-4114-8D9D-5EE3CF3F4986}" destId="{CA7FD2CA-25FC-442E-BA05-ED3A65499B28}" srcOrd="3" destOrd="0" presId="urn:microsoft.com/office/officeart/2005/8/layout/matrix1"/>
    <dgm:cxn modelId="{FE074D9D-E322-4936-9663-AA5C852D6595}" type="presParOf" srcId="{68B0718C-C80F-4114-8D9D-5EE3CF3F4986}" destId="{D04BEAE4-8DD7-4AA5-A789-9657AFE57A33}" srcOrd="4" destOrd="0" presId="urn:microsoft.com/office/officeart/2005/8/layout/matrix1"/>
    <dgm:cxn modelId="{903EECD9-A6A6-457E-B98B-0E819DC91334}" type="presParOf" srcId="{68B0718C-C80F-4114-8D9D-5EE3CF3F4986}" destId="{78B7D2AA-8482-4AA8-8F61-A49E6E0CA91C}" srcOrd="5" destOrd="0" presId="urn:microsoft.com/office/officeart/2005/8/layout/matrix1"/>
    <dgm:cxn modelId="{F1E644DA-B790-4B4F-ADEC-39305BACC792}" type="presParOf" srcId="{68B0718C-C80F-4114-8D9D-5EE3CF3F4986}" destId="{4BBCD771-1608-48D3-891B-E34625F820A5}" srcOrd="6" destOrd="0" presId="urn:microsoft.com/office/officeart/2005/8/layout/matrix1"/>
    <dgm:cxn modelId="{CA708649-3C19-4F60-B0D1-C2131E7DF2E8}" type="presParOf" srcId="{68B0718C-C80F-4114-8D9D-5EE3CF3F4986}" destId="{17C1604B-3B3A-4D33-9153-88D92BADC9E0}" srcOrd="7" destOrd="0" presId="urn:microsoft.com/office/officeart/2005/8/layout/matrix1"/>
    <dgm:cxn modelId="{5ADB957C-FED1-49A5-970F-E8ECE7CF5217}" type="presParOf" srcId="{DAB184B1-350D-477D-A2F2-F6A11DC390F7}" destId="{5F3CE8E8-5CCF-4139-84AB-987844381060}"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E58D70-3B4E-4831-AB6E-04891BE947FD}"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52BDC17C-5D26-4063-9521-A6E7F20026E4}">
      <dgm:prSet phldrT="[Text]" custT="1"/>
      <dgm:spPr/>
      <dgm:t>
        <a:bodyPr/>
        <a:lstStyle/>
        <a:p>
          <a:r>
            <a:rPr lang="en-GB" sz="1600" b="1" dirty="0" smtClean="0">
              <a:latin typeface="Arial" panose="020B0604020202020204" pitchFamily="34" charset="0"/>
              <a:cs typeface="Arial" panose="020B0604020202020204" pitchFamily="34" charset="0"/>
            </a:rPr>
            <a:t>You can make a Simple will in writing, without any formality, [</a:t>
          </a:r>
          <a:r>
            <a:rPr lang="en-GB" sz="1600" b="1" dirty="0" err="1" smtClean="0">
              <a:latin typeface="Arial" panose="020B0604020202020204" pitchFamily="34" charset="0"/>
              <a:cs typeface="Arial" panose="020B0604020202020204" pitchFamily="34" charset="0"/>
            </a:rPr>
            <a:t>Holographe</a:t>
          </a:r>
          <a:r>
            <a:rPr lang="en-GB" sz="1600" b="1" dirty="0" smtClean="0">
              <a:latin typeface="Arial" panose="020B0604020202020204" pitchFamily="34" charset="0"/>
              <a:cs typeface="Arial" panose="020B0604020202020204" pitchFamily="34" charset="0"/>
            </a:rPr>
            <a:t>] but it is preferable that it is drafted by a </a:t>
          </a:r>
          <a:r>
            <a:rPr lang="en-GB" sz="1600" b="1" dirty="0" err="1" smtClean="0">
              <a:latin typeface="Arial" panose="020B0604020202020204" pitchFamily="34" charset="0"/>
              <a:cs typeface="Arial" panose="020B0604020202020204" pitchFamily="34" charset="0"/>
            </a:rPr>
            <a:t>Notaire</a:t>
          </a:r>
          <a:endParaRPr lang="en-GB" sz="1600" dirty="0">
            <a:latin typeface="Arial" panose="020B0604020202020204" pitchFamily="34" charset="0"/>
            <a:cs typeface="Arial" panose="020B0604020202020204" pitchFamily="34" charset="0"/>
          </a:endParaRPr>
        </a:p>
      </dgm:t>
    </dgm:pt>
    <dgm:pt modelId="{D9AF1751-9187-4C22-AF74-598F0209A8DF}" type="parTrans" cxnId="{CF57573C-D6E9-411E-AB7A-46FCA679609F}">
      <dgm:prSet/>
      <dgm:spPr/>
      <dgm:t>
        <a:bodyPr/>
        <a:lstStyle/>
        <a:p>
          <a:endParaRPr lang="en-GB"/>
        </a:p>
      </dgm:t>
    </dgm:pt>
    <dgm:pt modelId="{64D45DC6-4675-4178-BE24-A23890323BB5}" type="sibTrans" cxnId="{CF57573C-D6E9-411E-AB7A-46FCA679609F}">
      <dgm:prSet/>
      <dgm:spPr/>
      <dgm:t>
        <a:bodyPr/>
        <a:lstStyle/>
        <a:p>
          <a:endParaRPr lang="en-GB"/>
        </a:p>
      </dgm:t>
    </dgm:pt>
    <dgm:pt modelId="{36A8C0F1-150B-4AA5-8755-C71CFA21B27E}">
      <dgm:prSet phldrT="[Text]" custT="1"/>
      <dgm:spPr/>
      <dgm:t>
        <a:bodyPr/>
        <a:lstStyle/>
        <a:p>
          <a:r>
            <a:rPr lang="en-GB" sz="1400" b="1" dirty="0" smtClean="0">
              <a:latin typeface="Arial" panose="020B0604020202020204" pitchFamily="34" charset="0"/>
              <a:cs typeface="Arial" panose="020B0604020202020204" pitchFamily="34" charset="0"/>
            </a:rPr>
            <a:t>Through a </a:t>
          </a:r>
          <a:r>
            <a:rPr lang="en-GB" sz="1400" b="1" dirty="0" err="1" smtClean="0">
              <a:latin typeface="Arial" panose="020B0604020202020204" pitchFamily="34" charset="0"/>
              <a:cs typeface="Arial" panose="020B0604020202020204" pitchFamily="34" charset="0"/>
            </a:rPr>
            <a:t>Notaire</a:t>
          </a:r>
          <a:r>
            <a:rPr lang="en-GB" sz="1400" b="1" dirty="0" smtClean="0">
              <a:latin typeface="Arial" panose="020B0604020202020204" pitchFamily="34" charset="0"/>
              <a:cs typeface="Arial" panose="020B0604020202020204" pitchFamily="34" charset="0"/>
            </a:rPr>
            <a:t> (Authentic will) the risk that it can be lost or contested is removed.</a:t>
          </a:r>
          <a:endParaRPr lang="en-GB" sz="1400" dirty="0">
            <a:latin typeface="Arial" panose="020B0604020202020204" pitchFamily="34" charset="0"/>
            <a:cs typeface="Arial" panose="020B0604020202020204" pitchFamily="34" charset="0"/>
          </a:endParaRPr>
        </a:p>
      </dgm:t>
    </dgm:pt>
    <dgm:pt modelId="{3DABA9FD-87CC-406E-A205-62ED4726DAF4}" type="parTrans" cxnId="{23D36E5E-D7A0-491A-9B13-D25057CA89D4}">
      <dgm:prSet/>
      <dgm:spPr/>
      <dgm:t>
        <a:bodyPr/>
        <a:lstStyle/>
        <a:p>
          <a:endParaRPr lang="en-GB"/>
        </a:p>
      </dgm:t>
    </dgm:pt>
    <dgm:pt modelId="{803C135D-6C94-44EA-BA77-7F04421630CB}" type="sibTrans" cxnId="{23D36E5E-D7A0-491A-9B13-D25057CA89D4}">
      <dgm:prSet/>
      <dgm:spPr/>
      <dgm:t>
        <a:bodyPr/>
        <a:lstStyle/>
        <a:p>
          <a:endParaRPr lang="en-GB"/>
        </a:p>
      </dgm:t>
    </dgm:pt>
    <dgm:pt modelId="{B7B91C3F-90F3-461C-91FE-91D650916A84}">
      <dgm:prSet phldrT="[Text]" custT="1"/>
      <dgm:spPr/>
      <dgm:t>
        <a:bodyPr/>
        <a:lstStyle/>
        <a:p>
          <a:r>
            <a:rPr lang="en-GB" sz="1600" b="1" dirty="0" smtClean="0">
              <a:latin typeface="Arial" panose="020B0604020202020204" pitchFamily="34" charset="0"/>
              <a:cs typeface="Arial" panose="020B0604020202020204" pitchFamily="34" charset="0"/>
            </a:rPr>
            <a:t>A will made in this way is placed in a central register</a:t>
          </a:r>
          <a:endParaRPr lang="en-GB" sz="1600" dirty="0">
            <a:latin typeface="Arial" panose="020B0604020202020204" pitchFamily="34" charset="0"/>
            <a:cs typeface="Arial" panose="020B0604020202020204" pitchFamily="34" charset="0"/>
          </a:endParaRPr>
        </a:p>
      </dgm:t>
    </dgm:pt>
    <dgm:pt modelId="{E7B4DD88-EF3A-4E10-8998-72ED8A172835}" type="parTrans" cxnId="{578D877B-9DFC-4726-8331-8BC65BC005E6}">
      <dgm:prSet/>
      <dgm:spPr/>
      <dgm:t>
        <a:bodyPr/>
        <a:lstStyle/>
        <a:p>
          <a:endParaRPr lang="en-GB"/>
        </a:p>
      </dgm:t>
    </dgm:pt>
    <dgm:pt modelId="{0CA5B02F-360C-4379-99F1-46355BC98B95}" type="sibTrans" cxnId="{578D877B-9DFC-4726-8331-8BC65BC005E6}">
      <dgm:prSet/>
      <dgm:spPr/>
      <dgm:t>
        <a:bodyPr/>
        <a:lstStyle/>
        <a:p>
          <a:endParaRPr lang="en-GB"/>
        </a:p>
      </dgm:t>
    </dgm:pt>
    <dgm:pt modelId="{2066E3A6-0FD4-4EEE-80A4-24D3D02FC2AB}">
      <dgm:prSet phldrT="[Text]" custT="1"/>
      <dgm:spPr/>
      <dgm:t>
        <a:bodyPr/>
        <a:lstStyle/>
        <a:p>
          <a:r>
            <a:rPr lang="en-GB" sz="1600" b="1" i="1" dirty="0" err="1" smtClean="0">
              <a:latin typeface="Arial" panose="020B0604020202020204" pitchFamily="34" charset="0"/>
              <a:cs typeface="Arial" panose="020B0604020202020204" pitchFamily="34" charset="0"/>
            </a:rPr>
            <a:t>Fichier</a:t>
          </a:r>
          <a:r>
            <a:rPr lang="en-GB" sz="1600" b="1" i="1" dirty="0" smtClean="0">
              <a:latin typeface="Arial" panose="020B0604020202020204" pitchFamily="34" charset="0"/>
              <a:cs typeface="Arial" panose="020B0604020202020204" pitchFamily="34" charset="0"/>
            </a:rPr>
            <a:t> National des Dispositions de </a:t>
          </a:r>
          <a:r>
            <a:rPr lang="en-GB" sz="1600" b="1" i="1" dirty="0" err="1" smtClean="0">
              <a:latin typeface="Arial" panose="020B0604020202020204" pitchFamily="34" charset="0"/>
              <a:cs typeface="Arial" panose="020B0604020202020204" pitchFamily="34" charset="0"/>
            </a:rPr>
            <a:t>Dernières</a:t>
          </a:r>
          <a:r>
            <a:rPr lang="en-GB" sz="1600" b="1" i="1" dirty="0" smtClean="0">
              <a:latin typeface="Arial" panose="020B0604020202020204" pitchFamily="34" charset="0"/>
              <a:cs typeface="Arial" panose="020B0604020202020204" pitchFamily="34" charset="0"/>
            </a:rPr>
            <a:t> </a:t>
          </a:r>
          <a:r>
            <a:rPr lang="en-GB" sz="1600" b="1" i="1" dirty="0" err="1" smtClean="0">
              <a:latin typeface="Arial" panose="020B0604020202020204" pitchFamily="34" charset="0"/>
              <a:cs typeface="Arial" panose="020B0604020202020204" pitchFamily="34" charset="0"/>
            </a:rPr>
            <a:t>Volontés</a:t>
          </a:r>
          <a:r>
            <a:rPr lang="en-GB" sz="1600" b="1" i="1" dirty="0" smtClean="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dgm:t>
    </dgm:pt>
    <dgm:pt modelId="{F7E78562-B75E-496E-8C5C-7A84233DA283}" type="parTrans" cxnId="{14BF88A4-5482-4097-8BBF-FE84A4744D58}">
      <dgm:prSet/>
      <dgm:spPr/>
      <dgm:t>
        <a:bodyPr/>
        <a:lstStyle/>
        <a:p>
          <a:endParaRPr lang="en-GB"/>
        </a:p>
      </dgm:t>
    </dgm:pt>
    <dgm:pt modelId="{7B29471A-78E5-4CDC-8FE0-9E076ABE4EC2}" type="sibTrans" cxnId="{14BF88A4-5482-4097-8BBF-FE84A4744D58}">
      <dgm:prSet/>
      <dgm:spPr/>
      <dgm:t>
        <a:bodyPr/>
        <a:lstStyle/>
        <a:p>
          <a:endParaRPr lang="en-GB"/>
        </a:p>
      </dgm:t>
    </dgm:pt>
    <dgm:pt modelId="{48D235DB-5FF9-44E4-9825-5E9E512D46C8}">
      <dgm:prSet phldrT="[Text]" custT="1"/>
      <dgm:spPr/>
      <dgm:t>
        <a:bodyPr/>
        <a:lstStyle/>
        <a:p>
          <a:r>
            <a:rPr lang="en-GB" sz="1600" b="1" dirty="0" smtClean="0">
              <a:latin typeface="Arial" panose="020B0604020202020204" pitchFamily="34" charset="0"/>
              <a:cs typeface="Arial" panose="020B0604020202020204" pitchFamily="34" charset="0"/>
            </a:rPr>
            <a:t>Can be recovered at a later date by any </a:t>
          </a:r>
          <a:r>
            <a:rPr lang="en-GB" sz="1600" b="1" dirty="0" err="1" smtClean="0">
              <a:latin typeface="Arial" panose="020B0604020202020204" pitchFamily="34" charset="0"/>
              <a:cs typeface="Arial" panose="020B0604020202020204" pitchFamily="34" charset="0"/>
            </a:rPr>
            <a:t>Notaire</a:t>
          </a:r>
          <a:r>
            <a:rPr lang="en-GB" sz="1600" b="1" dirty="0" smtClean="0">
              <a:latin typeface="Arial" panose="020B0604020202020204" pitchFamily="34" charset="0"/>
              <a:cs typeface="Arial" panose="020B0604020202020204" pitchFamily="34" charset="0"/>
            </a:rPr>
            <a:t> who may be instructed to deal with the inheritance</a:t>
          </a:r>
          <a:endParaRPr lang="en-GB" sz="1600" dirty="0">
            <a:latin typeface="Arial" panose="020B0604020202020204" pitchFamily="34" charset="0"/>
            <a:cs typeface="Arial" panose="020B0604020202020204" pitchFamily="34" charset="0"/>
          </a:endParaRPr>
        </a:p>
      </dgm:t>
    </dgm:pt>
    <dgm:pt modelId="{09CB2136-8526-439F-BF0F-3626C06C133E}" type="parTrans" cxnId="{77F38673-1E82-4899-A3D4-F9A3EC7E6E8C}">
      <dgm:prSet/>
      <dgm:spPr/>
      <dgm:t>
        <a:bodyPr/>
        <a:lstStyle/>
        <a:p>
          <a:endParaRPr lang="en-GB"/>
        </a:p>
      </dgm:t>
    </dgm:pt>
    <dgm:pt modelId="{0A3D0EA3-3F9E-4143-B5C4-3DF671D81050}" type="sibTrans" cxnId="{77F38673-1E82-4899-A3D4-F9A3EC7E6E8C}">
      <dgm:prSet/>
      <dgm:spPr/>
      <dgm:t>
        <a:bodyPr/>
        <a:lstStyle/>
        <a:p>
          <a:endParaRPr lang="en-GB"/>
        </a:p>
      </dgm:t>
    </dgm:pt>
    <dgm:pt modelId="{B703D385-0F62-454A-BA32-1E74AA85CFDD}">
      <dgm:prSet phldrT="[Text]" custT="1"/>
      <dgm:spPr/>
      <dgm:t>
        <a:bodyPr/>
        <a:lstStyle/>
        <a:p>
          <a:r>
            <a:rPr lang="en-GB" sz="1600" b="1" dirty="0" smtClean="0">
              <a:latin typeface="Arial" panose="020B0604020202020204" pitchFamily="34" charset="0"/>
              <a:cs typeface="Arial" panose="020B0604020202020204" pitchFamily="34" charset="0"/>
            </a:rPr>
            <a:t>A will made in front of a </a:t>
          </a:r>
          <a:r>
            <a:rPr lang="en-GB" sz="1600" b="1" dirty="0" err="1" smtClean="0">
              <a:latin typeface="Arial" panose="020B0604020202020204" pitchFamily="34" charset="0"/>
              <a:cs typeface="Arial" panose="020B0604020202020204" pitchFamily="34" charset="0"/>
            </a:rPr>
            <a:t>notaire</a:t>
          </a:r>
          <a:r>
            <a:rPr lang="en-GB" sz="1600" b="1" dirty="0" smtClean="0">
              <a:latin typeface="Arial" panose="020B0604020202020204" pitchFamily="34" charset="0"/>
              <a:cs typeface="Arial" panose="020B0604020202020204" pitchFamily="34" charset="0"/>
            </a:rPr>
            <a:t> may later be contested by potential inheritors as being untrue or invalid</a:t>
          </a:r>
          <a:r>
            <a:rPr lang="en-GB" sz="1300" b="1" dirty="0" smtClean="0"/>
            <a:t>.</a:t>
          </a:r>
          <a:endParaRPr lang="en-GB" sz="1300" dirty="0"/>
        </a:p>
      </dgm:t>
    </dgm:pt>
    <dgm:pt modelId="{9188B6F8-6C3D-46C7-B286-9EC55A0F8182}" type="parTrans" cxnId="{1F6DFB8C-2C72-4DE3-B2B5-8EB1BEEDE07F}">
      <dgm:prSet/>
      <dgm:spPr/>
      <dgm:t>
        <a:bodyPr/>
        <a:lstStyle/>
        <a:p>
          <a:endParaRPr lang="en-GB"/>
        </a:p>
      </dgm:t>
    </dgm:pt>
    <dgm:pt modelId="{EE588BFB-F325-490E-A53F-1A37A305F703}" type="sibTrans" cxnId="{1F6DFB8C-2C72-4DE3-B2B5-8EB1BEEDE07F}">
      <dgm:prSet/>
      <dgm:spPr/>
      <dgm:t>
        <a:bodyPr/>
        <a:lstStyle/>
        <a:p>
          <a:endParaRPr lang="en-GB"/>
        </a:p>
      </dgm:t>
    </dgm:pt>
    <dgm:pt modelId="{775FAE5F-22F2-40B0-9EE4-242CD5E36ABC}">
      <dgm:prSet phldrT="[Text]" custT="1"/>
      <dgm:spPr/>
      <dgm:t>
        <a:bodyPr/>
        <a:lstStyle/>
        <a:p>
          <a:r>
            <a:rPr lang="en-GB" sz="1600" b="1" dirty="0" smtClean="0">
              <a:latin typeface="Arial" panose="020B0604020202020204" pitchFamily="34" charset="0"/>
              <a:cs typeface="Arial" panose="020B0604020202020204" pitchFamily="34" charset="0"/>
            </a:rPr>
            <a:t>The beneficiaries have to fill out a declaration</a:t>
          </a:r>
          <a:endParaRPr lang="en-GB" sz="1600" b="1" dirty="0">
            <a:latin typeface="Arial" panose="020B0604020202020204" pitchFamily="34" charset="0"/>
            <a:cs typeface="Arial" panose="020B0604020202020204" pitchFamily="34" charset="0"/>
          </a:endParaRPr>
        </a:p>
      </dgm:t>
    </dgm:pt>
    <dgm:pt modelId="{32AC8422-C021-49A4-87A2-D65D4D53CAAC}" type="parTrans" cxnId="{1CB3A6AE-D047-48AF-A366-6D5BD1FC6E40}">
      <dgm:prSet/>
      <dgm:spPr/>
      <dgm:t>
        <a:bodyPr/>
        <a:lstStyle/>
        <a:p>
          <a:endParaRPr lang="en-GB"/>
        </a:p>
      </dgm:t>
    </dgm:pt>
    <dgm:pt modelId="{0E68D79D-C649-4893-B0E1-3D0BEE982AE8}" type="sibTrans" cxnId="{1CB3A6AE-D047-48AF-A366-6D5BD1FC6E40}">
      <dgm:prSet/>
      <dgm:spPr/>
      <dgm:t>
        <a:bodyPr/>
        <a:lstStyle/>
        <a:p>
          <a:endParaRPr lang="en-GB"/>
        </a:p>
      </dgm:t>
    </dgm:pt>
    <dgm:pt modelId="{705A2483-1E72-46B8-A48D-F6A158C4F740}">
      <dgm:prSet phldrT="[Text]" custT="1"/>
      <dgm:spPr/>
      <dgm:t>
        <a:bodyPr/>
        <a:lstStyle/>
        <a:p>
          <a:r>
            <a:rPr lang="en-GB" sz="1400" dirty="0" smtClean="0">
              <a:latin typeface="Arial" panose="020B0604020202020204" pitchFamily="34" charset="0"/>
              <a:cs typeface="Arial" panose="020B0604020202020204" pitchFamily="34" charset="0"/>
            </a:rPr>
            <a:t> </a:t>
          </a:r>
          <a:r>
            <a:rPr lang="en-GB" sz="1400" b="1" dirty="0" smtClean="0">
              <a:latin typeface="Arial" panose="020B0604020202020204" pitchFamily="34" charset="0"/>
              <a:cs typeface="Arial" panose="020B0604020202020204" pitchFamily="34" charset="0"/>
            </a:rPr>
            <a:t>It is better to fill out one together and it is quite often to appoint a proxy to do this on their behalf.</a:t>
          </a:r>
          <a:endParaRPr lang="en-GB" sz="1400" dirty="0">
            <a:latin typeface="Arial" panose="020B0604020202020204" pitchFamily="34" charset="0"/>
            <a:cs typeface="Arial" panose="020B0604020202020204" pitchFamily="34" charset="0"/>
          </a:endParaRPr>
        </a:p>
      </dgm:t>
    </dgm:pt>
    <dgm:pt modelId="{14282A54-F479-4900-BCF2-2164006B734C}" type="parTrans" cxnId="{8B84AF89-BDF5-4EB0-BD24-6D1862F325C2}">
      <dgm:prSet/>
      <dgm:spPr/>
      <dgm:t>
        <a:bodyPr/>
        <a:lstStyle/>
        <a:p>
          <a:endParaRPr lang="en-GB"/>
        </a:p>
      </dgm:t>
    </dgm:pt>
    <dgm:pt modelId="{1E89029D-A91E-46E0-A9A4-0D8583883DE9}" type="sibTrans" cxnId="{8B84AF89-BDF5-4EB0-BD24-6D1862F325C2}">
      <dgm:prSet/>
      <dgm:spPr/>
      <dgm:t>
        <a:bodyPr/>
        <a:lstStyle/>
        <a:p>
          <a:endParaRPr lang="en-GB"/>
        </a:p>
      </dgm:t>
    </dgm:pt>
    <dgm:pt modelId="{49E11221-6AFA-431B-891A-6ACEA928206F}">
      <dgm:prSet custT="1"/>
      <dgm:spPr/>
      <dgm:t>
        <a:bodyPr/>
        <a:lstStyle/>
        <a:p>
          <a:r>
            <a:rPr lang="en-GB" sz="1400" b="1" dirty="0" smtClean="0">
              <a:latin typeface="Arial" panose="020B0604020202020204" pitchFamily="34" charset="0"/>
              <a:cs typeface="Arial" panose="020B0604020202020204" pitchFamily="34" charset="0"/>
            </a:rPr>
            <a:t>The cost of preparing the will through a </a:t>
          </a:r>
          <a:r>
            <a:rPr lang="en-GB" sz="1400" b="1" dirty="0" err="1" smtClean="0">
              <a:latin typeface="Arial" panose="020B0604020202020204" pitchFamily="34" charset="0"/>
              <a:cs typeface="Arial" panose="020B0604020202020204" pitchFamily="34" charset="0"/>
            </a:rPr>
            <a:t>notaire</a:t>
          </a:r>
          <a:r>
            <a:rPr lang="en-GB" sz="1400" b="1" dirty="0" smtClean="0">
              <a:latin typeface="Arial" panose="020B0604020202020204" pitchFamily="34" charset="0"/>
              <a:cs typeface="Arial" panose="020B0604020202020204" pitchFamily="34" charset="0"/>
            </a:rPr>
            <a:t> is around €200</a:t>
          </a:r>
          <a:endParaRPr lang="en-GB" sz="1400" dirty="0">
            <a:latin typeface="Arial" panose="020B0604020202020204" pitchFamily="34" charset="0"/>
            <a:cs typeface="Arial" panose="020B0604020202020204" pitchFamily="34" charset="0"/>
          </a:endParaRPr>
        </a:p>
      </dgm:t>
    </dgm:pt>
    <dgm:pt modelId="{6C08C824-128E-4F7F-88A4-CDB6D8520C1D}" type="parTrans" cxnId="{6DED5D6E-635B-422E-8957-52C7FC90B6A2}">
      <dgm:prSet/>
      <dgm:spPr/>
      <dgm:t>
        <a:bodyPr/>
        <a:lstStyle/>
        <a:p>
          <a:endParaRPr lang="en-GB"/>
        </a:p>
      </dgm:t>
    </dgm:pt>
    <dgm:pt modelId="{28CC1531-CE58-4062-BCC2-D5C86EB39424}" type="sibTrans" cxnId="{6DED5D6E-635B-422E-8957-52C7FC90B6A2}">
      <dgm:prSet/>
      <dgm:spPr/>
      <dgm:t>
        <a:bodyPr/>
        <a:lstStyle/>
        <a:p>
          <a:endParaRPr lang="en-GB"/>
        </a:p>
      </dgm:t>
    </dgm:pt>
    <dgm:pt modelId="{8956A1FC-FF27-4982-810D-124B919C88B4}" type="pres">
      <dgm:prSet presAssocID="{5EE58D70-3B4E-4831-AB6E-04891BE947FD}" presName="Name0" presStyleCnt="0">
        <dgm:presLayoutVars>
          <dgm:dir/>
          <dgm:animLvl val="lvl"/>
          <dgm:resizeHandles val="exact"/>
        </dgm:presLayoutVars>
      </dgm:prSet>
      <dgm:spPr/>
      <dgm:t>
        <a:bodyPr/>
        <a:lstStyle/>
        <a:p>
          <a:endParaRPr lang="en-GB"/>
        </a:p>
      </dgm:t>
    </dgm:pt>
    <dgm:pt modelId="{7B03D534-EAB4-4274-BB98-A5D898FF21C9}" type="pres">
      <dgm:prSet presAssocID="{B703D385-0F62-454A-BA32-1E74AA85CFDD}" presName="boxAndChildren" presStyleCnt="0"/>
      <dgm:spPr/>
    </dgm:pt>
    <dgm:pt modelId="{078177C0-9DC9-42DD-BC5B-0EBE0B725AD4}" type="pres">
      <dgm:prSet presAssocID="{B703D385-0F62-454A-BA32-1E74AA85CFDD}" presName="parentTextBox" presStyleLbl="node1" presStyleIdx="0" presStyleCnt="3"/>
      <dgm:spPr/>
      <dgm:t>
        <a:bodyPr/>
        <a:lstStyle/>
        <a:p>
          <a:endParaRPr lang="en-GB"/>
        </a:p>
      </dgm:t>
    </dgm:pt>
    <dgm:pt modelId="{6A73D91D-476A-4117-8CC7-767E341A3350}" type="pres">
      <dgm:prSet presAssocID="{B703D385-0F62-454A-BA32-1E74AA85CFDD}" presName="entireBox" presStyleLbl="node1" presStyleIdx="0" presStyleCnt="3"/>
      <dgm:spPr/>
      <dgm:t>
        <a:bodyPr/>
        <a:lstStyle/>
        <a:p>
          <a:endParaRPr lang="en-GB"/>
        </a:p>
      </dgm:t>
    </dgm:pt>
    <dgm:pt modelId="{3714134B-AE4D-41F2-A1D0-494BEC56B984}" type="pres">
      <dgm:prSet presAssocID="{B703D385-0F62-454A-BA32-1E74AA85CFDD}" presName="descendantBox" presStyleCnt="0"/>
      <dgm:spPr/>
    </dgm:pt>
    <dgm:pt modelId="{5218EB9F-0937-4BC3-BA8A-A8E094C6DE2E}" type="pres">
      <dgm:prSet presAssocID="{775FAE5F-22F2-40B0-9EE4-242CD5E36ABC}" presName="childTextBox" presStyleLbl="fgAccFollowNode1" presStyleIdx="0" presStyleCnt="6">
        <dgm:presLayoutVars>
          <dgm:bulletEnabled val="1"/>
        </dgm:presLayoutVars>
      </dgm:prSet>
      <dgm:spPr/>
      <dgm:t>
        <a:bodyPr/>
        <a:lstStyle/>
        <a:p>
          <a:endParaRPr lang="en-GB"/>
        </a:p>
      </dgm:t>
    </dgm:pt>
    <dgm:pt modelId="{A08B6AA5-44B2-463C-B255-32261F6AB1C8}" type="pres">
      <dgm:prSet presAssocID="{705A2483-1E72-46B8-A48D-F6A158C4F740}" presName="childTextBox" presStyleLbl="fgAccFollowNode1" presStyleIdx="1" presStyleCnt="6">
        <dgm:presLayoutVars>
          <dgm:bulletEnabled val="1"/>
        </dgm:presLayoutVars>
      </dgm:prSet>
      <dgm:spPr/>
      <dgm:t>
        <a:bodyPr/>
        <a:lstStyle/>
        <a:p>
          <a:endParaRPr lang="en-GB"/>
        </a:p>
      </dgm:t>
    </dgm:pt>
    <dgm:pt modelId="{83F5366A-4F3A-4838-A296-F8A3EF6705C6}" type="pres">
      <dgm:prSet presAssocID="{0CA5B02F-360C-4379-99F1-46355BC98B95}" presName="sp" presStyleCnt="0"/>
      <dgm:spPr/>
    </dgm:pt>
    <dgm:pt modelId="{8B28A049-3276-4239-9DCD-273732E789B7}" type="pres">
      <dgm:prSet presAssocID="{B7B91C3F-90F3-461C-91FE-91D650916A84}" presName="arrowAndChildren" presStyleCnt="0"/>
      <dgm:spPr/>
    </dgm:pt>
    <dgm:pt modelId="{9E65B5C9-297E-42D4-9B87-A191E25DA027}" type="pres">
      <dgm:prSet presAssocID="{B7B91C3F-90F3-461C-91FE-91D650916A84}" presName="parentTextArrow" presStyleLbl="node1" presStyleIdx="0" presStyleCnt="3"/>
      <dgm:spPr/>
      <dgm:t>
        <a:bodyPr/>
        <a:lstStyle/>
        <a:p>
          <a:endParaRPr lang="en-GB"/>
        </a:p>
      </dgm:t>
    </dgm:pt>
    <dgm:pt modelId="{158198C0-E6AE-4A44-9E8E-C9ED9D08AFC4}" type="pres">
      <dgm:prSet presAssocID="{B7B91C3F-90F3-461C-91FE-91D650916A84}" presName="arrow" presStyleLbl="node1" presStyleIdx="1" presStyleCnt="3" custLinFactNeighborX="-926" custLinFactNeighborY="895"/>
      <dgm:spPr/>
      <dgm:t>
        <a:bodyPr/>
        <a:lstStyle/>
        <a:p>
          <a:endParaRPr lang="en-GB"/>
        </a:p>
      </dgm:t>
    </dgm:pt>
    <dgm:pt modelId="{09B364CB-8799-4917-8B4D-618FCE0ADF3F}" type="pres">
      <dgm:prSet presAssocID="{B7B91C3F-90F3-461C-91FE-91D650916A84}" presName="descendantArrow" presStyleCnt="0"/>
      <dgm:spPr/>
    </dgm:pt>
    <dgm:pt modelId="{2CDCCE13-05BD-48B2-A18A-17A46D2EFD4E}" type="pres">
      <dgm:prSet presAssocID="{2066E3A6-0FD4-4EEE-80A4-24D3D02FC2AB}" presName="childTextArrow" presStyleLbl="fgAccFollowNode1" presStyleIdx="2" presStyleCnt="6">
        <dgm:presLayoutVars>
          <dgm:bulletEnabled val="1"/>
        </dgm:presLayoutVars>
      </dgm:prSet>
      <dgm:spPr/>
      <dgm:t>
        <a:bodyPr/>
        <a:lstStyle/>
        <a:p>
          <a:endParaRPr lang="en-GB"/>
        </a:p>
      </dgm:t>
    </dgm:pt>
    <dgm:pt modelId="{7AF69EC2-40C9-4B06-A24D-AC6CE95A3398}" type="pres">
      <dgm:prSet presAssocID="{48D235DB-5FF9-44E4-9825-5E9E512D46C8}" presName="childTextArrow" presStyleLbl="fgAccFollowNode1" presStyleIdx="3" presStyleCnt="6" custScaleX="103726" custScaleY="103483">
        <dgm:presLayoutVars>
          <dgm:bulletEnabled val="1"/>
        </dgm:presLayoutVars>
      </dgm:prSet>
      <dgm:spPr/>
      <dgm:t>
        <a:bodyPr/>
        <a:lstStyle/>
        <a:p>
          <a:endParaRPr lang="en-GB"/>
        </a:p>
      </dgm:t>
    </dgm:pt>
    <dgm:pt modelId="{05A0B2BE-8E4D-4C61-99D4-AFDE144213B5}" type="pres">
      <dgm:prSet presAssocID="{64D45DC6-4675-4178-BE24-A23890323BB5}" presName="sp" presStyleCnt="0"/>
      <dgm:spPr/>
    </dgm:pt>
    <dgm:pt modelId="{A50DBD50-CCD8-4592-BCF2-EAD9EF11AB4C}" type="pres">
      <dgm:prSet presAssocID="{52BDC17C-5D26-4063-9521-A6E7F20026E4}" presName="arrowAndChildren" presStyleCnt="0"/>
      <dgm:spPr/>
    </dgm:pt>
    <dgm:pt modelId="{A52DA20A-EC61-447E-B0F6-10BA0F1EB139}" type="pres">
      <dgm:prSet presAssocID="{52BDC17C-5D26-4063-9521-A6E7F20026E4}" presName="parentTextArrow" presStyleLbl="node1" presStyleIdx="1" presStyleCnt="3"/>
      <dgm:spPr/>
      <dgm:t>
        <a:bodyPr/>
        <a:lstStyle/>
        <a:p>
          <a:endParaRPr lang="en-GB"/>
        </a:p>
      </dgm:t>
    </dgm:pt>
    <dgm:pt modelId="{59A39DDD-29BA-450B-A875-FCDFC0002FB8}" type="pres">
      <dgm:prSet presAssocID="{52BDC17C-5D26-4063-9521-A6E7F20026E4}" presName="arrow" presStyleLbl="node1" presStyleIdx="2" presStyleCnt="3" custLinFactNeighborY="-6416"/>
      <dgm:spPr/>
      <dgm:t>
        <a:bodyPr/>
        <a:lstStyle/>
        <a:p>
          <a:endParaRPr lang="en-GB"/>
        </a:p>
      </dgm:t>
    </dgm:pt>
    <dgm:pt modelId="{34070A1F-E7DB-47E9-9E49-14A04A17D6D2}" type="pres">
      <dgm:prSet presAssocID="{52BDC17C-5D26-4063-9521-A6E7F20026E4}" presName="descendantArrow" presStyleCnt="0"/>
      <dgm:spPr/>
    </dgm:pt>
    <dgm:pt modelId="{B46573B9-0E02-4BCB-B82C-56B444588BAB}" type="pres">
      <dgm:prSet presAssocID="{36A8C0F1-150B-4AA5-8755-C71CFA21B27E}" presName="childTextArrow" presStyleLbl="fgAccFollowNode1" presStyleIdx="4" presStyleCnt="6">
        <dgm:presLayoutVars>
          <dgm:bulletEnabled val="1"/>
        </dgm:presLayoutVars>
      </dgm:prSet>
      <dgm:spPr/>
      <dgm:t>
        <a:bodyPr/>
        <a:lstStyle/>
        <a:p>
          <a:endParaRPr lang="en-GB"/>
        </a:p>
      </dgm:t>
    </dgm:pt>
    <dgm:pt modelId="{0E3B8B84-F941-4B7F-BF65-C097C7E7A4C6}" type="pres">
      <dgm:prSet presAssocID="{49E11221-6AFA-431B-891A-6ACEA928206F}" presName="childTextArrow" presStyleLbl="fgAccFollowNode1" presStyleIdx="5" presStyleCnt="6">
        <dgm:presLayoutVars>
          <dgm:bulletEnabled val="1"/>
        </dgm:presLayoutVars>
      </dgm:prSet>
      <dgm:spPr/>
      <dgm:t>
        <a:bodyPr/>
        <a:lstStyle/>
        <a:p>
          <a:endParaRPr lang="en-GB"/>
        </a:p>
      </dgm:t>
    </dgm:pt>
  </dgm:ptLst>
  <dgm:cxnLst>
    <dgm:cxn modelId="{6DED5D6E-635B-422E-8957-52C7FC90B6A2}" srcId="{52BDC17C-5D26-4063-9521-A6E7F20026E4}" destId="{49E11221-6AFA-431B-891A-6ACEA928206F}" srcOrd="1" destOrd="0" parTransId="{6C08C824-128E-4F7F-88A4-CDB6D8520C1D}" sibTransId="{28CC1531-CE58-4062-BCC2-D5C86EB39424}"/>
    <dgm:cxn modelId="{75C6543B-D46D-43E6-BFD9-FDF1DD5A7C81}" type="presOf" srcId="{48D235DB-5FF9-44E4-9825-5E9E512D46C8}" destId="{7AF69EC2-40C9-4B06-A24D-AC6CE95A3398}" srcOrd="0" destOrd="0" presId="urn:microsoft.com/office/officeart/2005/8/layout/process4"/>
    <dgm:cxn modelId="{23D36E5E-D7A0-491A-9B13-D25057CA89D4}" srcId="{52BDC17C-5D26-4063-9521-A6E7F20026E4}" destId="{36A8C0F1-150B-4AA5-8755-C71CFA21B27E}" srcOrd="0" destOrd="0" parTransId="{3DABA9FD-87CC-406E-A205-62ED4726DAF4}" sibTransId="{803C135D-6C94-44EA-BA77-7F04421630CB}"/>
    <dgm:cxn modelId="{9758EDE6-FFB3-4161-8D22-AFE01690182D}" type="presOf" srcId="{705A2483-1E72-46B8-A48D-F6A158C4F740}" destId="{A08B6AA5-44B2-463C-B255-32261F6AB1C8}" srcOrd="0" destOrd="0" presId="urn:microsoft.com/office/officeart/2005/8/layout/process4"/>
    <dgm:cxn modelId="{8B84AF89-BDF5-4EB0-BD24-6D1862F325C2}" srcId="{B703D385-0F62-454A-BA32-1E74AA85CFDD}" destId="{705A2483-1E72-46B8-A48D-F6A158C4F740}" srcOrd="1" destOrd="0" parTransId="{14282A54-F479-4900-BCF2-2164006B734C}" sibTransId="{1E89029D-A91E-46E0-A9A4-0D8583883DE9}"/>
    <dgm:cxn modelId="{F2D1B3E8-CB83-4BB9-A296-94AF92F0ACF9}" type="presOf" srcId="{36A8C0F1-150B-4AA5-8755-C71CFA21B27E}" destId="{B46573B9-0E02-4BCB-B82C-56B444588BAB}" srcOrd="0" destOrd="0" presId="urn:microsoft.com/office/officeart/2005/8/layout/process4"/>
    <dgm:cxn modelId="{578D877B-9DFC-4726-8331-8BC65BC005E6}" srcId="{5EE58D70-3B4E-4831-AB6E-04891BE947FD}" destId="{B7B91C3F-90F3-461C-91FE-91D650916A84}" srcOrd="1" destOrd="0" parTransId="{E7B4DD88-EF3A-4E10-8998-72ED8A172835}" sibTransId="{0CA5B02F-360C-4379-99F1-46355BC98B95}"/>
    <dgm:cxn modelId="{8B0F4966-ED20-4E63-90AB-3AEEA2164EC8}" type="presOf" srcId="{5EE58D70-3B4E-4831-AB6E-04891BE947FD}" destId="{8956A1FC-FF27-4982-810D-124B919C88B4}" srcOrd="0" destOrd="0" presId="urn:microsoft.com/office/officeart/2005/8/layout/process4"/>
    <dgm:cxn modelId="{14BF88A4-5482-4097-8BBF-FE84A4744D58}" srcId="{B7B91C3F-90F3-461C-91FE-91D650916A84}" destId="{2066E3A6-0FD4-4EEE-80A4-24D3D02FC2AB}" srcOrd="0" destOrd="0" parTransId="{F7E78562-B75E-496E-8C5C-7A84233DA283}" sibTransId="{7B29471A-78E5-4CDC-8FE0-9E076ABE4EC2}"/>
    <dgm:cxn modelId="{CD4435FB-0867-4804-BA18-0EBF1C822EFC}" type="presOf" srcId="{52BDC17C-5D26-4063-9521-A6E7F20026E4}" destId="{59A39DDD-29BA-450B-A875-FCDFC0002FB8}" srcOrd="1" destOrd="0" presId="urn:microsoft.com/office/officeart/2005/8/layout/process4"/>
    <dgm:cxn modelId="{95D281A2-43BD-454B-8168-5BF836120EA3}" type="presOf" srcId="{B7B91C3F-90F3-461C-91FE-91D650916A84}" destId="{158198C0-E6AE-4A44-9E8E-C9ED9D08AFC4}" srcOrd="1" destOrd="0" presId="urn:microsoft.com/office/officeart/2005/8/layout/process4"/>
    <dgm:cxn modelId="{040D2C33-AF16-46A7-BD0F-5115E22F4FEC}" type="presOf" srcId="{775FAE5F-22F2-40B0-9EE4-242CD5E36ABC}" destId="{5218EB9F-0937-4BC3-BA8A-A8E094C6DE2E}" srcOrd="0" destOrd="0" presId="urn:microsoft.com/office/officeart/2005/8/layout/process4"/>
    <dgm:cxn modelId="{605CB40C-78C7-4060-A4AE-270A91579CC0}" type="presOf" srcId="{2066E3A6-0FD4-4EEE-80A4-24D3D02FC2AB}" destId="{2CDCCE13-05BD-48B2-A18A-17A46D2EFD4E}" srcOrd="0" destOrd="0" presId="urn:microsoft.com/office/officeart/2005/8/layout/process4"/>
    <dgm:cxn modelId="{1CB3A6AE-D047-48AF-A366-6D5BD1FC6E40}" srcId="{B703D385-0F62-454A-BA32-1E74AA85CFDD}" destId="{775FAE5F-22F2-40B0-9EE4-242CD5E36ABC}" srcOrd="0" destOrd="0" parTransId="{32AC8422-C021-49A4-87A2-D65D4D53CAAC}" sibTransId="{0E68D79D-C649-4893-B0E1-3D0BEE982AE8}"/>
    <dgm:cxn modelId="{31B0C5F5-CBD1-404B-979E-46046B1AF129}" type="presOf" srcId="{52BDC17C-5D26-4063-9521-A6E7F20026E4}" destId="{A52DA20A-EC61-447E-B0F6-10BA0F1EB139}" srcOrd="0" destOrd="0" presId="urn:microsoft.com/office/officeart/2005/8/layout/process4"/>
    <dgm:cxn modelId="{E015FBE1-0FDD-47FB-A7C2-9898EBD5FBA2}" type="presOf" srcId="{49E11221-6AFA-431B-891A-6ACEA928206F}" destId="{0E3B8B84-F941-4B7F-BF65-C097C7E7A4C6}" srcOrd="0" destOrd="0" presId="urn:microsoft.com/office/officeart/2005/8/layout/process4"/>
    <dgm:cxn modelId="{A88600F2-C136-4646-A7CE-DA13AA1899A5}" type="presOf" srcId="{B703D385-0F62-454A-BA32-1E74AA85CFDD}" destId="{6A73D91D-476A-4117-8CC7-767E341A3350}" srcOrd="1" destOrd="0" presId="urn:microsoft.com/office/officeart/2005/8/layout/process4"/>
    <dgm:cxn modelId="{620B3FD6-233C-4697-B071-61A519894BAC}" type="presOf" srcId="{B7B91C3F-90F3-461C-91FE-91D650916A84}" destId="{9E65B5C9-297E-42D4-9B87-A191E25DA027}" srcOrd="0" destOrd="0" presId="urn:microsoft.com/office/officeart/2005/8/layout/process4"/>
    <dgm:cxn modelId="{77F38673-1E82-4899-A3D4-F9A3EC7E6E8C}" srcId="{B7B91C3F-90F3-461C-91FE-91D650916A84}" destId="{48D235DB-5FF9-44E4-9825-5E9E512D46C8}" srcOrd="1" destOrd="0" parTransId="{09CB2136-8526-439F-BF0F-3626C06C133E}" sibTransId="{0A3D0EA3-3F9E-4143-B5C4-3DF671D81050}"/>
    <dgm:cxn modelId="{CF57573C-D6E9-411E-AB7A-46FCA679609F}" srcId="{5EE58D70-3B4E-4831-AB6E-04891BE947FD}" destId="{52BDC17C-5D26-4063-9521-A6E7F20026E4}" srcOrd="0" destOrd="0" parTransId="{D9AF1751-9187-4C22-AF74-598F0209A8DF}" sibTransId="{64D45DC6-4675-4178-BE24-A23890323BB5}"/>
    <dgm:cxn modelId="{46F1BE92-47F3-4BFB-B873-F0F0D1C30B3E}" type="presOf" srcId="{B703D385-0F62-454A-BA32-1E74AA85CFDD}" destId="{078177C0-9DC9-42DD-BC5B-0EBE0B725AD4}" srcOrd="0" destOrd="0" presId="urn:microsoft.com/office/officeart/2005/8/layout/process4"/>
    <dgm:cxn modelId="{1F6DFB8C-2C72-4DE3-B2B5-8EB1BEEDE07F}" srcId="{5EE58D70-3B4E-4831-AB6E-04891BE947FD}" destId="{B703D385-0F62-454A-BA32-1E74AA85CFDD}" srcOrd="2" destOrd="0" parTransId="{9188B6F8-6C3D-46C7-B286-9EC55A0F8182}" sibTransId="{EE588BFB-F325-490E-A53F-1A37A305F703}"/>
    <dgm:cxn modelId="{D52275E2-6C33-41BA-8828-4E33629D24AD}" type="presParOf" srcId="{8956A1FC-FF27-4982-810D-124B919C88B4}" destId="{7B03D534-EAB4-4274-BB98-A5D898FF21C9}" srcOrd="0" destOrd="0" presId="urn:microsoft.com/office/officeart/2005/8/layout/process4"/>
    <dgm:cxn modelId="{E024DBED-D3A6-4999-B922-06E0E1094875}" type="presParOf" srcId="{7B03D534-EAB4-4274-BB98-A5D898FF21C9}" destId="{078177C0-9DC9-42DD-BC5B-0EBE0B725AD4}" srcOrd="0" destOrd="0" presId="urn:microsoft.com/office/officeart/2005/8/layout/process4"/>
    <dgm:cxn modelId="{41866494-651E-4342-A803-4C03AC383CC0}" type="presParOf" srcId="{7B03D534-EAB4-4274-BB98-A5D898FF21C9}" destId="{6A73D91D-476A-4117-8CC7-767E341A3350}" srcOrd="1" destOrd="0" presId="urn:microsoft.com/office/officeart/2005/8/layout/process4"/>
    <dgm:cxn modelId="{210EF079-207E-4429-805C-FA24FD705872}" type="presParOf" srcId="{7B03D534-EAB4-4274-BB98-A5D898FF21C9}" destId="{3714134B-AE4D-41F2-A1D0-494BEC56B984}" srcOrd="2" destOrd="0" presId="urn:microsoft.com/office/officeart/2005/8/layout/process4"/>
    <dgm:cxn modelId="{EFD95258-F107-4403-A840-2D85A4513386}" type="presParOf" srcId="{3714134B-AE4D-41F2-A1D0-494BEC56B984}" destId="{5218EB9F-0937-4BC3-BA8A-A8E094C6DE2E}" srcOrd="0" destOrd="0" presId="urn:microsoft.com/office/officeart/2005/8/layout/process4"/>
    <dgm:cxn modelId="{D54EEF2E-8D7E-40B0-8CA4-48FEA6C40D07}" type="presParOf" srcId="{3714134B-AE4D-41F2-A1D0-494BEC56B984}" destId="{A08B6AA5-44B2-463C-B255-32261F6AB1C8}" srcOrd="1" destOrd="0" presId="urn:microsoft.com/office/officeart/2005/8/layout/process4"/>
    <dgm:cxn modelId="{97B21431-EBF0-4B6A-BFC6-F2BA8959A0B1}" type="presParOf" srcId="{8956A1FC-FF27-4982-810D-124B919C88B4}" destId="{83F5366A-4F3A-4838-A296-F8A3EF6705C6}" srcOrd="1" destOrd="0" presId="urn:microsoft.com/office/officeart/2005/8/layout/process4"/>
    <dgm:cxn modelId="{49B58281-2C22-4BA9-BBF4-E7AB2CAA5E6C}" type="presParOf" srcId="{8956A1FC-FF27-4982-810D-124B919C88B4}" destId="{8B28A049-3276-4239-9DCD-273732E789B7}" srcOrd="2" destOrd="0" presId="urn:microsoft.com/office/officeart/2005/8/layout/process4"/>
    <dgm:cxn modelId="{D30043CD-52BB-4BD0-A92B-B5547F9825D7}" type="presParOf" srcId="{8B28A049-3276-4239-9DCD-273732E789B7}" destId="{9E65B5C9-297E-42D4-9B87-A191E25DA027}" srcOrd="0" destOrd="0" presId="urn:microsoft.com/office/officeart/2005/8/layout/process4"/>
    <dgm:cxn modelId="{3C8C1D43-A8A0-4F88-9CC5-00D6EA0E199E}" type="presParOf" srcId="{8B28A049-3276-4239-9DCD-273732E789B7}" destId="{158198C0-E6AE-4A44-9E8E-C9ED9D08AFC4}" srcOrd="1" destOrd="0" presId="urn:microsoft.com/office/officeart/2005/8/layout/process4"/>
    <dgm:cxn modelId="{477B9543-B0EE-47C7-AF41-7B07CD7617D0}" type="presParOf" srcId="{8B28A049-3276-4239-9DCD-273732E789B7}" destId="{09B364CB-8799-4917-8B4D-618FCE0ADF3F}" srcOrd="2" destOrd="0" presId="urn:microsoft.com/office/officeart/2005/8/layout/process4"/>
    <dgm:cxn modelId="{7626823A-F5CE-48D2-B9A1-18D0C9F8C35A}" type="presParOf" srcId="{09B364CB-8799-4917-8B4D-618FCE0ADF3F}" destId="{2CDCCE13-05BD-48B2-A18A-17A46D2EFD4E}" srcOrd="0" destOrd="0" presId="urn:microsoft.com/office/officeart/2005/8/layout/process4"/>
    <dgm:cxn modelId="{04EA36F3-7802-455A-8089-26D5EC61A2ED}" type="presParOf" srcId="{09B364CB-8799-4917-8B4D-618FCE0ADF3F}" destId="{7AF69EC2-40C9-4B06-A24D-AC6CE95A3398}" srcOrd="1" destOrd="0" presId="urn:microsoft.com/office/officeart/2005/8/layout/process4"/>
    <dgm:cxn modelId="{5A60B765-B47C-427D-90F2-873BB78B522C}" type="presParOf" srcId="{8956A1FC-FF27-4982-810D-124B919C88B4}" destId="{05A0B2BE-8E4D-4C61-99D4-AFDE144213B5}" srcOrd="3" destOrd="0" presId="urn:microsoft.com/office/officeart/2005/8/layout/process4"/>
    <dgm:cxn modelId="{217ED071-F698-4410-8D2F-1EB5DBEFD49C}" type="presParOf" srcId="{8956A1FC-FF27-4982-810D-124B919C88B4}" destId="{A50DBD50-CCD8-4592-BCF2-EAD9EF11AB4C}" srcOrd="4" destOrd="0" presId="urn:microsoft.com/office/officeart/2005/8/layout/process4"/>
    <dgm:cxn modelId="{6004D10A-FC77-48D0-A28C-38DE4A8C156F}" type="presParOf" srcId="{A50DBD50-CCD8-4592-BCF2-EAD9EF11AB4C}" destId="{A52DA20A-EC61-447E-B0F6-10BA0F1EB139}" srcOrd="0" destOrd="0" presId="urn:microsoft.com/office/officeart/2005/8/layout/process4"/>
    <dgm:cxn modelId="{5F732249-1032-4617-8A1F-3ACE918B83A1}" type="presParOf" srcId="{A50DBD50-CCD8-4592-BCF2-EAD9EF11AB4C}" destId="{59A39DDD-29BA-450B-A875-FCDFC0002FB8}" srcOrd="1" destOrd="0" presId="urn:microsoft.com/office/officeart/2005/8/layout/process4"/>
    <dgm:cxn modelId="{EF57471D-C723-4421-B7F0-8F67DD5AE922}" type="presParOf" srcId="{A50DBD50-CCD8-4592-BCF2-EAD9EF11AB4C}" destId="{34070A1F-E7DB-47E9-9E49-14A04A17D6D2}" srcOrd="2" destOrd="0" presId="urn:microsoft.com/office/officeart/2005/8/layout/process4"/>
    <dgm:cxn modelId="{7375FA35-CE94-481A-8159-D75B854ACA94}" type="presParOf" srcId="{34070A1F-E7DB-47E9-9E49-14A04A17D6D2}" destId="{B46573B9-0E02-4BCB-B82C-56B444588BAB}" srcOrd="0" destOrd="0" presId="urn:microsoft.com/office/officeart/2005/8/layout/process4"/>
    <dgm:cxn modelId="{3C97D875-1FE7-43F0-9660-6DB6CA814476}" type="presParOf" srcId="{34070A1F-E7DB-47E9-9E49-14A04A17D6D2}" destId="{0E3B8B84-F941-4B7F-BF65-C097C7E7A4C6}"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E48E3C-6AE0-48EB-8DC1-0EE70442AC1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39CA2A84-E367-44D9-9787-4CF3E54812EE}">
      <dgm:prSet phldrT="[Text]" custT="1"/>
      <dgm:spPr/>
      <dgm:t>
        <a:bodyPr/>
        <a:lstStyle/>
        <a:p>
          <a:r>
            <a:rPr lang="en-GB" sz="2400" b="1" dirty="0" smtClean="0">
              <a:latin typeface="Arial" panose="020B0604020202020204" pitchFamily="34" charset="0"/>
              <a:cs typeface="Arial" panose="020B0604020202020204" pitchFamily="34" charset="0"/>
            </a:rPr>
            <a:t>The procedure after the death</a:t>
          </a:r>
          <a:endParaRPr lang="en-GB" sz="2400" dirty="0">
            <a:latin typeface="Arial" panose="020B0604020202020204" pitchFamily="34" charset="0"/>
            <a:cs typeface="Arial" panose="020B0604020202020204" pitchFamily="34" charset="0"/>
          </a:endParaRPr>
        </a:p>
      </dgm:t>
    </dgm:pt>
    <dgm:pt modelId="{6C86E4AB-280E-4F20-99AD-4D5BF16B3C26}" type="parTrans" cxnId="{90D9781C-98F6-48EC-8BB1-FD30CDD1611F}">
      <dgm:prSet/>
      <dgm:spPr/>
      <dgm:t>
        <a:bodyPr/>
        <a:lstStyle/>
        <a:p>
          <a:endParaRPr lang="en-GB"/>
        </a:p>
      </dgm:t>
    </dgm:pt>
    <dgm:pt modelId="{5C410671-C690-4365-8149-895D7C2F0BD5}" type="sibTrans" cxnId="{90D9781C-98F6-48EC-8BB1-FD30CDD1611F}">
      <dgm:prSet/>
      <dgm:spPr/>
      <dgm:t>
        <a:bodyPr/>
        <a:lstStyle/>
        <a:p>
          <a:endParaRPr lang="en-GB"/>
        </a:p>
      </dgm:t>
    </dgm:pt>
    <dgm:pt modelId="{B14D0EC0-F2EE-4419-8278-2D9BD4A0CD3D}">
      <dgm:prSet phldrT="[Text]" custT="1"/>
      <dgm:spPr/>
      <dgm:t>
        <a:bodyPr/>
        <a:lstStyle/>
        <a:p>
          <a:r>
            <a:rPr lang="en-GB" sz="1400" b="1" dirty="0" smtClean="0"/>
            <a:t>Commenced by the relatives to deal with the formalities of registering the death.</a:t>
          </a:r>
          <a:endParaRPr lang="en-GB" sz="1400" dirty="0"/>
        </a:p>
      </dgm:t>
    </dgm:pt>
    <dgm:pt modelId="{89889F65-A770-459F-8B73-F29B072B1EEF}" type="parTrans" cxnId="{932A0565-EE57-4404-91E0-4F0AF4392A43}">
      <dgm:prSet/>
      <dgm:spPr/>
      <dgm:t>
        <a:bodyPr/>
        <a:lstStyle/>
        <a:p>
          <a:endParaRPr lang="en-GB"/>
        </a:p>
      </dgm:t>
    </dgm:pt>
    <dgm:pt modelId="{622A2607-C88E-4F99-B3B7-5A3BB342AD98}" type="sibTrans" cxnId="{932A0565-EE57-4404-91E0-4F0AF4392A43}">
      <dgm:prSet/>
      <dgm:spPr/>
      <dgm:t>
        <a:bodyPr/>
        <a:lstStyle/>
        <a:p>
          <a:endParaRPr lang="en-GB"/>
        </a:p>
      </dgm:t>
    </dgm:pt>
    <dgm:pt modelId="{4F85CA9C-9E22-4752-B6B8-0A875FDEE640}">
      <dgm:prSet phldrT="[Text]" custT="1"/>
      <dgm:spPr/>
      <dgm:t>
        <a:bodyPr/>
        <a:lstStyle/>
        <a:p>
          <a:pPr algn="just"/>
          <a:endParaRPr lang="en-GB" sz="1400" b="1" dirty="0" smtClean="0"/>
        </a:p>
        <a:p>
          <a:pPr algn="just"/>
          <a:r>
            <a:rPr lang="en-GB" sz="1400" b="1" dirty="0" smtClean="0"/>
            <a:t>The </a:t>
          </a:r>
          <a:r>
            <a:rPr lang="en-GB" sz="1400" b="1" dirty="0" err="1" smtClean="0"/>
            <a:t>Notaire</a:t>
          </a:r>
          <a:r>
            <a:rPr lang="en-GB" sz="1400" b="1" dirty="0" smtClean="0"/>
            <a:t> will  prepare this declaration. it has to be signed by the beneficiaries.</a:t>
          </a:r>
          <a:endParaRPr lang="en-GB" sz="1400" dirty="0" smtClean="0"/>
        </a:p>
        <a:p>
          <a:pPr algn="just"/>
          <a:endParaRPr lang="en-GB" sz="1400" dirty="0"/>
        </a:p>
      </dgm:t>
    </dgm:pt>
    <dgm:pt modelId="{EED55224-7BC4-44FE-8FBE-899142FAF6B0}" type="parTrans" cxnId="{E28A806A-D5E9-4C25-9E79-848A56336CDB}">
      <dgm:prSet/>
      <dgm:spPr/>
      <dgm:t>
        <a:bodyPr/>
        <a:lstStyle/>
        <a:p>
          <a:endParaRPr lang="en-GB"/>
        </a:p>
      </dgm:t>
    </dgm:pt>
    <dgm:pt modelId="{614DBD82-2B10-451E-90E5-AB2293F9719C}" type="sibTrans" cxnId="{E28A806A-D5E9-4C25-9E79-848A56336CDB}">
      <dgm:prSet/>
      <dgm:spPr/>
      <dgm:t>
        <a:bodyPr/>
        <a:lstStyle/>
        <a:p>
          <a:endParaRPr lang="en-GB"/>
        </a:p>
      </dgm:t>
    </dgm:pt>
    <dgm:pt modelId="{1E0C176D-F54E-4077-808B-E26662E29405}">
      <dgm:prSet phldrT="[Text]" custT="1"/>
      <dgm:spPr/>
      <dgm:t>
        <a:bodyPr/>
        <a:lstStyle/>
        <a:p>
          <a:r>
            <a:rPr lang="en-GB" sz="2400" b="1" dirty="0" smtClean="0">
              <a:latin typeface="Arial" panose="020B0604020202020204" pitchFamily="34" charset="0"/>
              <a:cs typeface="Arial" panose="020B0604020202020204" pitchFamily="34" charset="0"/>
            </a:rPr>
            <a:t>Inventory and valuation</a:t>
          </a:r>
          <a:endParaRPr lang="en-GB" sz="2400" b="1" dirty="0">
            <a:latin typeface="Arial" panose="020B0604020202020204" pitchFamily="34" charset="0"/>
            <a:cs typeface="Arial" panose="020B0604020202020204" pitchFamily="34" charset="0"/>
          </a:endParaRPr>
        </a:p>
      </dgm:t>
    </dgm:pt>
    <dgm:pt modelId="{35E3AE0C-1384-4905-BFDA-BCF472C77D7A}" type="parTrans" cxnId="{A62431B7-B63C-4595-AE85-D93E417110DA}">
      <dgm:prSet/>
      <dgm:spPr/>
      <dgm:t>
        <a:bodyPr/>
        <a:lstStyle/>
        <a:p>
          <a:endParaRPr lang="en-GB"/>
        </a:p>
      </dgm:t>
    </dgm:pt>
    <dgm:pt modelId="{B3786423-C058-49FF-AB32-0B758C6A902C}" type="sibTrans" cxnId="{A62431B7-B63C-4595-AE85-D93E417110DA}">
      <dgm:prSet/>
      <dgm:spPr/>
      <dgm:t>
        <a:bodyPr/>
        <a:lstStyle/>
        <a:p>
          <a:endParaRPr lang="en-GB"/>
        </a:p>
      </dgm:t>
    </dgm:pt>
    <dgm:pt modelId="{A3E281AB-977F-4860-8F79-39EE5846A422}">
      <dgm:prSet phldrT="[Text]" custT="1"/>
      <dgm:spPr/>
      <dgm:t>
        <a:bodyPr/>
        <a:lstStyle/>
        <a:p>
          <a:r>
            <a:rPr lang="en-GB" sz="1600" b="1" dirty="0" smtClean="0">
              <a:latin typeface="Arial" panose="020B0604020202020204" pitchFamily="34" charset="0"/>
              <a:cs typeface="Arial" panose="020B0604020202020204" pitchFamily="34" charset="0"/>
            </a:rPr>
            <a:t>By the </a:t>
          </a:r>
          <a:r>
            <a:rPr lang="en-GB" sz="1600" b="1" dirty="0" err="1" smtClean="0">
              <a:latin typeface="Arial" panose="020B0604020202020204" pitchFamily="34" charset="0"/>
              <a:cs typeface="Arial" panose="020B0604020202020204" pitchFamily="34" charset="0"/>
            </a:rPr>
            <a:t>notaire</a:t>
          </a:r>
          <a:r>
            <a:rPr lang="en-GB" sz="1600" b="1" dirty="0" smtClean="0">
              <a:latin typeface="Arial" panose="020B0604020202020204" pitchFamily="34" charset="0"/>
              <a:cs typeface="Arial" panose="020B0604020202020204" pitchFamily="34" charset="0"/>
            </a:rPr>
            <a:t> </a:t>
          </a:r>
          <a:endParaRPr lang="en-GB" sz="1600" b="1" dirty="0">
            <a:latin typeface="Arial" panose="020B0604020202020204" pitchFamily="34" charset="0"/>
            <a:cs typeface="Arial" panose="020B0604020202020204" pitchFamily="34" charset="0"/>
          </a:endParaRPr>
        </a:p>
      </dgm:t>
    </dgm:pt>
    <dgm:pt modelId="{FB7D9C39-E5C4-4670-8626-4E53A3042BBB}" type="parTrans" cxnId="{65A200E6-4ACB-4761-B4B5-5023E0554C33}">
      <dgm:prSet/>
      <dgm:spPr/>
      <dgm:t>
        <a:bodyPr/>
        <a:lstStyle/>
        <a:p>
          <a:endParaRPr lang="en-GB"/>
        </a:p>
      </dgm:t>
    </dgm:pt>
    <dgm:pt modelId="{F585C7C5-C3F6-472A-BE7F-5718E748DFD2}" type="sibTrans" cxnId="{65A200E6-4ACB-4761-B4B5-5023E0554C33}">
      <dgm:prSet/>
      <dgm:spPr/>
      <dgm:t>
        <a:bodyPr/>
        <a:lstStyle/>
        <a:p>
          <a:endParaRPr lang="en-GB"/>
        </a:p>
      </dgm:t>
    </dgm:pt>
    <dgm:pt modelId="{E189F8FF-E0B1-41D0-A726-7A3F66374DCB}">
      <dgm:prSet phldrT="[Text]" custT="1"/>
      <dgm:spPr/>
      <dgm:t>
        <a:bodyPr/>
        <a:lstStyle/>
        <a:p>
          <a:r>
            <a:rPr lang="en-GB" sz="1600" b="1" dirty="0" smtClean="0">
              <a:latin typeface="Arial" panose="020B0604020202020204" pitchFamily="34" charset="0"/>
              <a:cs typeface="Arial" panose="020B0604020202020204" pitchFamily="34" charset="0"/>
            </a:rPr>
            <a:t> A professional </a:t>
          </a:r>
          <a:r>
            <a:rPr lang="en-GB" sz="1600" b="1" dirty="0" err="1" smtClean="0">
              <a:latin typeface="Arial" panose="020B0604020202020204" pitchFamily="34" charset="0"/>
              <a:cs typeface="Arial" panose="020B0604020202020204" pitchFamily="34" charset="0"/>
            </a:rPr>
            <a:t>valuer</a:t>
          </a:r>
          <a:r>
            <a:rPr lang="en-GB" sz="1600" b="1" dirty="0" smtClean="0">
              <a:latin typeface="Arial" panose="020B0604020202020204" pitchFamily="34" charset="0"/>
              <a:cs typeface="Arial" panose="020B0604020202020204" pitchFamily="34" charset="0"/>
            </a:rPr>
            <a:t> may be necessary</a:t>
          </a:r>
          <a:endParaRPr lang="en-GB" sz="1600" b="1" dirty="0">
            <a:latin typeface="Arial" panose="020B0604020202020204" pitchFamily="34" charset="0"/>
            <a:cs typeface="Arial" panose="020B0604020202020204" pitchFamily="34" charset="0"/>
          </a:endParaRPr>
        </a:p>
      </dgm:t>
    </dgm:pt>
    <dgm:pt modelId="{8B23A877-8DA4-4030-BF05-EF07A21E67C5}" type="parTrans" cxnId="{4EB40A5C-E8DD-4866-B8E5-CA953482203A}">
      <dgm:prSet/>
      <dgm:spPr/>
      <dgm:t>
        <a:bodyPr/>
        <a:lstStyle/>
        <a:p>
          <a:endParaRPr lang="en-GB"/>
        </a:p>
      </dgm:t>
    </dgm:pt>
    <dgm:pt modelId="{E2D4F06C-2FD5-449A-A381-4617ABAF86D2}" type="sibTrans" cxnId="{4EB40A5C-E8DD-4866-B8E5-CA953482203A}">
      <dgm:prSet/>
      <dgm:spPr/>
      <dgm:t>
        <a:bodyPr/>
        <a:lstStyle/>
        <a:p>
          <a:endParaRPr lang="en-GB"/>
        </a:p>
      </dgm:t>
    </dgm:pt>
    <dgm:pt modelId="{BDB99300-CBD2-49D4-86AE-57C54C197838}">
      <dgm:prSet phldrT="[Text]" custT="1"/>
      <dgm:spPr/>
      <dgm:t>
        <a:bodyPr/>
        <a:lstStyle/>
        <a:p>
          <a:r>
            <a:rPr lang="en-GB" sz="2400" b="1" dirty="0" err="1" smtClean="0">
              <a:latin typeface="Arial" panose="020B0604020202020204" pitchFamily="34" charset="0"/>
              <a:cs typeface="Arial" panose="020B0604020202020204" pitchFamily="34" charset="0"/>
            </a:rPr>
            <a:t>Notaire</a:t>
          </a:r>
          <a:r>
            <a:rPr lang="en-GB" sz="2400" b="1" dirty="0" smtClean="0">
              <a:latin typeface="Arial" panose="020B0604020202020204" pitchFamily="34" charset="0"/>
              <a:cs typeface="Arial" panose="020B0604020202020204" pitchFamily="34" charset="0"/>
            </a:rPr>
            <a:t> prepares an </a:t>
          </a:r>
          <a:r>
            <a:rPr lang="en-GB" sz="2400" b="1" dirty="0" err="1" smtClean="0">
              <a:latin typeface="Arial" panose="020B0604020202020204" pitchFamily="34" charset="0"/>
              <a:cs typeface="Arial" panose="020B0604020202020204" pitchFamily="34" charset="0"/>
            </a:rPr>
            <a:t>acte</a:t>
          </a:r>
          <a:r>
            <a:rPr lang="en-GB" sz="2400" b="1" dirty="0" smtClean="0">
              <a:latin typeface="Arial" panose="020B0604020202020204" pitchFamily="34" charset="0"/>
              <a:cs typeface="Arial" panose="020B0604020202020204" pitchFamily="34" charset="0"/>
            </a:rPr>
            <a:t> de </a:t>
          </a:r>
          <a:r>
            <a:rPr lang="en-GB" sz="2400" b="1" dirty="0" err="1" smtClean="0">
              <a:latin typeface="Arial" panose="020B0604020202020204" pitchFamily="34" charset="0"/>
              <a:cs typeface="Arial" panose="020B0604020202020204" pitchFamily="34" charset="0"/>
            </a:rPr>
            <a:t>notaire</a:t>
          </a:r>
          <a:endParaRPr lang="en-GB" sz="2400" b="1" dirty="0">
            <a:latin typeface="Arial" panose="020B0604020202020204" pitchFamily="34" charset="0"/>
            <a:cs typeface="Arial" panose="020B0604020202020204" pitchFamily="34" charset="0"/>
          </a:endParaRPr>
        </a:p>
      </dgm:t>
    </dgm:pt>
    <dgm:pt modelId="{5029AB18-F4DC-4166-BC20-45B588F2AEF5}" type="parTrans" cxnId="{CB8319B4-675A-4061-8311-1CBE2F2B935B}">
      <dgm:prSet/>
      <dgm:spPr/>
      <dgm:t>
        <a:bodyPr/>
        <a:lstStyle/>
        <a:p>
          <a:endParaRPr lang="en-GB"/>
        </a:p>
      </dgm:t>
    </dgm:pt>
    <dgm:pt modelId="{F97E91C0-56FB-445C-ADC8-D9293D09E228}" type="sibTrans" cxnId="{CB8319B4-675A-4061-8311-1CBE2F2B935B}">
      <dgm:prSet/>
      <dgm:spPr/>
      <dgm:t>
        <a:bodyPr/>
        <a:lstStyle/>
        <a:p>
          <a:endParaRPr lang="en-GB"/>
        </a:p>
      </dgm:t>
    </dgm:pt>
    <dgm:pt modelId="{BCD15AD9-0614-49FB-88E0-0BD05C5FDF68}">
      <dgm:prSet phldrT="[Text]" custT="1"/>
      <dgm:spPr/>
      <dgm:t>
        <a:bodyPr/>
        <a:lstStyle/>
        <a:p>
          <a:r>
            <a:rPr lang="en-GB" sz="1600" b="1" dirty="0" smtClean="0">
              <a:latin typeface="Arial" panose="020B0604020202020204" pitchFamily="34" charset="0"/>
              <a:cs typeface="Arial" panose="020B0604020202020204" pitchFamily="34" charset="0"/>
            </a:rPr>
            <a:t>Where it sets out how the estate is to be distributed</a:t>
          </a:r>
          <a:endParaRPr lang="en-GB" sz="1600" dirty="0">
            <a:latin typeface="Arial" panose="020B0604020202020204" pitchFamily="34" charset="0"/>
            <a:cs typeface="Arial" panose="020B0604020202020204" pitchFamily="34" charset="0"/>
          </a:endParaRPr>
        </a:p>
      </dgm:t>
    </dgm:pt>
    <dgm:pt modelId="{C53006E7-1EF4-453D-A25C-A581E4CA948F}" type="parTrans" cxnId="{175745F7-66AC-4C41-8B74-708D707E578F}">
      <dgm:prSet/>
      <dgm:spPr/>
      <dgm:t>
        <a:bodyPr/>
        <a:lstStyle/>
        <a:p>
          <a:endParaRPr lang="en-GB"/>
        </a:p>
      </dgm:t>
    </dgm:pt>
    <dgm:pt modelId="{79E547D4-3AE9-468C-BCA2-E1F88A9B6B5D}" type="sibTrans" cxnId="{175745F7-66AC-4C41-8B74-708D707E578F}">
      <dgm:prSet/>
      <dgm:spPr/>
      <dgm:t>
        <a:bodyPr/>
        <a:lstStyle/>
        <a:p>
          <a:endParaRPr lang="en-GB"/>
        </a:p>
      </dgm:t>
    </dgm:pt>
    <dgm:pt modelId="{99A4C885-7602-4063-BA4B-2916E811694C}">
      <dgm:prSet phldrT="[Text]" custT="1"/>
      <dgm:spPr/>
      <dgm:t>
        <a:bodyPr/>
        <a:lstStyle/>
        <a:p>
          <a:r>
            <a:rPr lang="en-GB" sz="1600" b="1" dirty="0" smtClean="0">
              <a:latin typeface="Arial" panose="020B0604020202020204" pitchFamily="34" charset="0"/>
              <a:cs typeface="Arial" panose="020B0604020202020204" pitchFamily="34" charset="0"/>
            </a:rPr>
            <a:t>The succession procedure is carried out by the </a:t>
          </a:r>
          <a:r>
            <a:rPr lang="en-GB" sz="1600" b="1" dirty="0" err="1" smtClean="0">
              <a:latin typeface="Arial" panose="020B0604020202020204" pitchFamily="34" charset="0"/>
              <a:cs typeface="Arial" panose="020B0604020202020204" pitchFamily="34" charset="0"/>
            </a:rPr>
            <a:t>notaire</a:t>
          </a:r>
          <a:r>
            <a:rPr lang="en-GB" sz="1600" b="1"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dgm:t>
    </dgm:pt>
    <dgm:pt modelId="{C9F9C369-BC03-4D9F-99DF-0F562B9F6F28}" type="parTrans" cxnId="{F1E81053-D858-48EE-994B-77C99C8D4499}">
      <dgm:prSet/>
      <dgm:spPr/>
      <dgm:t>
        <a:bodyPr/>
        <a:lstStyle/>
        <a:p>
          <a:endParaRPr lang="en-GB"/>
        </a:p>
      </dgm:t>
    </dgm:pt>
    <dgm:pt modelId="{4B87305C-65BA-40F6-A274-0BE6EBF04CB8}" type="sibTrans" cxnId="{F1E81053-D858-48EE-994B-77C99C8D4499}">
      <dgm:prSet/>
      <dgm:spPr/>
      <dgm:t>
        <a:bodyPr/>
        <a:lstStyle/>
        <a:p>
          <a:endParaRPr lang="en-GB"/>
        </a:p>
      </dgm:t>
    </dgm:pt>
    <dgm:pt modelId="{3D56F84E-A1DD-4D5E-8BE6-62F09E792129}" type="pres">
      <dgm:prSet presAssocID="{6AE48E3C-6AE0-48EB-8DC1-0EE70442AC13}" presName="Name0" presStyleCnt="0">
        <dgm:presLayoutVars>
          <dgm:dir/>
          <dgm:animLvl val="lvl"/>
          <dgm:resizeHandles val="exact"/>
        </dgm:presLayoutVars>
      </dgm:prSet>
      <dgm:spPr/>
      <dgm:t>
        <a:bodyPr/>
        <a:lstStyle/>
        <a:p>
          <a:endParaRPr lang="en-GB"/>
        </a:p>
      </dgm:t>
    </dgm:pt>
    <dgm:pt modelId="{B9AB9532-36BF-4E03-9E78-EA52E4B5ECA5}" type="pres">
      <dgm:prSet presAssocID="{BDB99300-CBD2-49D4-86AE-57C54C197838}" presName="boxAndChildren" presStyleCnt="0"/>
      <dgm:spPr/>
    </dgm:pt>
    <dgm:pt modelId="{65D5F36E-BCA1-433B-9CCF-4900CAB89B04}" type="pres">
      <dgm:prSet presAssocID="{BDB99300-CBD2-49D4-86AE-57C54C197838}" presName="parentTextBox" presStyleLbl="node1" presStyleIdx="0" presStyleCnt="3"/>
      <dgm:spPr/>
      <dgm:t>
        <a:bodyPr/>
        <a:lstStyle/>
        <a:p>
          <a:endParaRPr lang="en-GB"/>
        </a:p>
      </dgm:t>
    </dgm:pt>
    <dgm:pt modelId="{1C41CAF1-57FA-4E72-9430-2B8EE0289701}" type="pres">
      <dgm:prSet presAssocID="{BDB99300-CBD2-49D4-86AE-57C54C197838}" presName="entireBox" presStyleLbl="node1" presStyleIdx="0" presStyleCnt="3"/>
      <dgm:spPr/>
      <dgm:t>
        <a:bodyPr/>
        <a:lstStyle/>
        <a:p>
          <a:endParaRPr lang="en-GB"/>
        </a:p>
      </dgm:t>
    </dgm:pt>
    <dgm:pt modelId="{FB29E914-8107-4648-95A1-135637EB6AB1}" type="pres">
      <dgm:prSet presAssocID="{BDB99300-CBD2-49D4-86AE-57C54C197838}" presName="descendantBox" presStyleCnt="0"/>
      <dgm:spPr/>
    </dgm:pt>
    <dgm:pt modelId="{E449F8B7-853D-4272-9201-F59661A13C62}" type="pres">
      <dgm:prSet presAssocID="{BCD15AD9-0614-49FB-88E0-0BD05C5FDF68}" presName="childTextBox" presStyleLbl="fgAccFollowNode1" presStyleIdx="0" presStyleCnt="6">
        <dgm:presLayoutVars>
          <dgm:bulletEnabled val="1"/>
        </dgm:presLayoutVars>
      </dgm:prSet>
      <dgm:spPr/>
      <dgm:t>
        <a:bodyPr/>
        <a:lstStyle/>
        <a:p>
          <a:endParaRPr lang="en-GB"/>
        </a:p>
      </dgm:t>
    </dgm:pt>
    <dgm:pt modelId="{F507BDBD-3224-4922-A2BA-EC5C1853F5FA}" type="pres">
      <dgm:prSet presAssocID="{99A4C885-7602-4063-BA4B-2916E811694C}" presName="childTextBox" presStyleLbl="fgAccFollowNode1" presStyleIdx="1" presStyleCnt="6">
        <dgm:presLayoutVars>
          <dgm:bulletEnabled val="1"/>
        </dgm:presLayoutVars>
      </dgm:prSet>
      <dgm:spPr/>
      <dgm:t>
        <a:bodyPr/>
        <a:lstStyle/>
        <a:p>
          <a:endParaRPr lang="en-GB"/>
        </a:p>
      </dgm:t>
    </dgm:pt>
    <dgm:pt modelId="{D7E251BC-8532-4823-AFA3-90D0985157DA}" type="pres">
      <dgm:prSet presAssocID="{B3786423-C058-49FF-AB32-0B758C6A902C}" presName="sp" presStyleCnt="0"/>
      <dgm:spPr/>
    </dgm:pt>
    <dgm:pt modelId="{629CBAAB-D391-4C08-A971-BD76D4D1B9C3}" type="pres">
      <dgm:prSet presAssocID="{1E0C176D-F54E-4077-808B-E26662E29405}" presName="arrowAndChildren" presStyleCnt="0"/>
      <dgm:spPr/>
    </dgm:pt>
    <dgm:pt modelId="{3CF78B42-C75E-49DA-A130-94FB336CCB3F}" type="pres">
      <dgm:prSet presAssocID="{1E0C176D-F54E-4077-808B-E26662E29405}" presName="parentTextArrow" presStyleLbl="node1" presStyleIdx="0" presStyleCnt="3"/>
      <dgm:spPr/>
      <dgm:t>
        <a:bodyPr/>
        <a:lstStyle/>
        <a:p>
          <a:endParaRPr lang="en-GB"/>
        </a:p>
      </dgm:t>
    </dgm:pt>
    <dgm:pt modelId="{599FB0AC-921F-4E97-86B4-E0E2F0B2E7AD}" type="pres">
      <dgm:prSet presAssocID="{1E0C176D-F54E-4077-808B-E26662E29405}" presName="arrow" presStyleLbl="node1" presStyleIdx="1" presStyleCnt="3"/>
      <dgm:spPr/>
      <dgm:t>
        <a:bodyPr/>
        <a:lstStyle/>
        <a:p>
          <a:endParaRPr lang="en-GB"/>
        </a:p>
      </dgm:t>
    </dgm:pt>
    <dgm:pt modelId="{31A1F269-68DC-47C1-A740-1A2B261E6337}" type="pres">
      <dgm:prSet presAssocID="{1E0C176D-F54E-4077-808B-E26662E29405}" presName="descendantArrow" presStyleCnt="0"/>
      <dgm:spPr/>
    </dgm:pt>
    <dgm:pt modelId="{5DE300B4-DBE4-49F2-9204-8487C49D5F36}" type="pres">
      <dgm:prSet presAssocID="{A3E281AB-977F-4860-8F79-39EE5846A422}" presName="childTextArrow" presStyleLbl="fgAccFollowNode1" presStyleIdx="2" presStyleCnt="6">
        <dgm:presLayoutVars>
          <dgm:bulletEnabled val="1"/>
        </dgm:presLayoutVars>
      </dgm:prSet>
      <dgm:spPr/>
      <dgm:t>
        <a:bodyPr/>
        <a:lstStyle/>
        <a:p>
          <a:endParaRPr lang="en-GB"/>
        </a:p>
      </dgm:t>
    </dgm:pt>
    <dgm:pt modelId="{3B8743F6-7710-4747-AC17-DB8D9D52873B}" type="pres">
      <dgm:prSet presAssocID="{E189F8FF-E0B1-41D0-A726-7A3F66374DCB}" presName="childTextArrow" presStyleLbl="fgAccFollowNode1" presStyleIdx="3" presStyleCnt="6" custLinFactNeighborX="0" custLinFactNeighborY="2506">
        <dgm:presLayoutVars>
          <dgm:bulletEnabled val="1"/>
        </dgm:presLayoutVars>
      </dgm:prSet>
      <dgm:spPr/>
      <dgm:t>
        <a:bodyPr/>
        <a:lstStyle/>
        <a:p>
          <a:endParaRPr lang="en-GB"/>
        </a:p>
      </dgm:t>
    </dgm:pt>
    <dgm:pt modelId="{962BE853-24A0-404B-B500-35195C927F8C}" type="pres">
      <dgm:prSet presAssocID="{5C410671-C690-4365-8149-895D7C2F0BD5}" presName="sp" presStyleCnt="0"/>
      <dgm:spPr/>
    </dgm:pt>
    <dgm:pt modelId="{0DB7C10A-25EA-4F1E-858F-4D4B6E583A85}" type="pres">
      <dgm:prSet presAssocID="{39CA2A84-E367-44D9-9787-4CF3E54812EE}" presName="arrowAndChildren" presStyleCnt="0"/>
      <dgm:spPr/>
    </dgm:pt>
    <dgm:pt modelId="{88FA6D49-03D4-4D87-854F-04EC4D8E679F}" type="pres">
      <dgm:prSet presAssocID="{39CA2A84-E367-44D9-9787-4CF3E54812EE}" presName="parentTextArrow" presStyleLbl="node1" presStyleIdx="1" presStyleCnt="3"/>
      <dgm:spPr/>
      <dgm:t>
        <a:bodyPr/>
        <a:lstStyle/>
        <a:p>
          <a:endParaRPr lang="en-GB"/>
        </a:p>
      </dgm:t>
    </dgm:pt>
    <dgm:pt modelId="{18B6A97A-E45E-4523-97A1-FD8516BEFB9A}" type="pres">
      <dgm:prSet presAssocID="{39CA2A84-E367-44D9-9787-4CF3E54812EE}" presName="arrow" presStyleLbl="node1" presStyleIdx="2" presStyleCnt="3"/>
      <dgm:spPr/>
      <dgm:t>
        <a:bodyPr/>
        <a:lstStyle/>
        <a:p>
          <a:endParaRPr lang="en-GB"/>
        </a:p>
      </dgm:t>
    </dgm:pt>
    <dgm:pt modelId="{EC7D171A-0632-423F-B4FD-9B317033D61D}" type="pres">
      <dgm:prSet presAssocID="{39CA2A84-E367-44D9-9787-4CF3E54812EE}" presName="descendantArrow" presStyleCnt="0"/>
      <dgm:spPr/>
    </dgm:pt>
    <dgm:pt modelId="{CDDF3F8C-10F9-4BE5-85B5-D2FF7FA6E90F}" type="pres">
      <dgm:prSet presAssocID="{B14D0EC0-F2EE-4419-8278-2D9BD4A0CD3D}" presName="childTextArrow" presStyleLbl="fgAccFollowNode1" presStyleIdx="4" presStyleCnt="6" custScaleX="107700" custScaleY="115844">
        <dgm:presLayoutVars>
          <dgm:bulletEnabled val="1"/>
        </dgm:presLayoutVars>
      </dgm:prSet>
      <dgm:spPr/>
      <dgm:t>
        <a:bodyPr/>
        <a:lstStyle/>
        <a:p>
          <a:endParaRPr lang="en-GB"/>
        </a:p>
      </dgm:t>
    </dgm:pt>
    <dgm:pt modelId="{D0B26D3F-186E-4376-8A7E-47EB7F2FBC56}" type="pres">
      <dgm:prSet presAssocID="{4F85CA9C-9E22-4752-B6B8-0A875FDEE640}" presName="childTextArrow" presStyleLbl="fgAccFollowNode1" presStyleIdx="5" presStyleCnt="6" custScaleY="109891">
        <dgm:presLayoutVars>
          <dgm:bulletEnabled val="1"/>
        </dgm:presLayoutVars>
      </dgm:prSet>
      <dgm:spPr/>
      <dgm:t>
        <a:bodyPr/>
        <a:lstStyle/>
        <a:p>
          <a:endParaRPr lang="en-GB"/>
        </a:p>
      </dgm:t>
    </dgm:pt>
  </dgm:ptLst>
  <dgm:cxnLst>
    <dgm:cxn modelId="{AFF3DEE4-B947-4502-8823-9118FD89E8D8}" type="presOf" srcId="{39CA2A84-E367-44D9-9787-4CF3E54812EE}" destId="{88FA6D49-03D4-4D87-854F-04EC4D8E679F}" srcOrd="0" destOrd="0" presId="urn:microsoft.com/office/officeart/2005/8/layout/process4"/>
    <dgm:cxn modelId="{7DDDE9F1-0808-40C0-8890-EFB5BA747F70}" type="presOf" srcId="{4F85CA9C-9E22-4752-B6B8-0A875FDEE640}" destId="{D0B26D3F-186E-4376-8A7E-47EB7F2FBC56}" srcOrd="0" destOrd="0" presId="urn:microsoft.com/office/officeart/2005/8/layout/process4"/>
    <dgm:cxn modelId="{402671CE-7ACF-4253-8864-163D097BAF31}" type="presOf" srcId="{BCD15AD9-0614-49FB-88E0-0BD05C5FDF68}" destId="{E449F8B7-853D-4272-9201-F59661A13C62}" srcOrd="0" destOrd="0" presId="urn:microsoft.com/office/officeart/2005/8/layout/process4"/>
    <dgm:cxn modelId="{EF772AC2-B2C4-4D5B-8D98-7AD17F7B91F4}" type="presOf" srcId="{E189F8FF-E0B1-41D0-A726-7A3F66374DCB}" destId="{3B8743F6-7710-4747-AC17-DB8D9D52873B}" srcOrd="0" destOrd="0" presId="urn:microsoft.com/office/officeart/2005/8/layout/process4"/>
    <dgm:cxn modelId="{E28A806A-D5E9-4C25-9E79-848A56336CDB}" srcId="{39CA2A84-E367-44D9-9787-4CF3E54812EE}" destId="{4F85CA9C-9E22-4752-B6B8-0A875FDEE640}" srcOrd="1" destOrd="0" parTransId="{EED55224-7BC4-44FE-8FBE-899142FAF6B0}" sibTransId="{614DBD82-2B10-451E-90E5-AB2293F9719C}"/>
    <dgm:cxn modelId="{44D2F422-7CF9-4482-B598-5E047ED65BA4}" type="presOf" srcId="{1E0C176D-F54E-4077-808B-E26662E29405}" destId="{3CF78B42-C75E-49DA-A130-94FB336CCB3F}" srcOrd="0" destOrd="0" presId="urn:microsoft.com/office/officeart/2005/8/layout/process4"/>
    <dgm:cxn modelId="{175745F7-66AC-4C41-8B74-708D707E578F}" srcId="{BDB99300-CBD2-49D4-86AE-57C54C197838}" destId="{BCD15AD9-0614-49FB-88E0-0BD05C5FDF68}" srcOrd="0" destOrd="0" parTransId="{C53006E7-1EF4-453D-A25C-A581E4CA948F}" sibTransId="{79E547D4-3AE9-468C-BCA2-E1F88A9B6B5D}"/>
    <dgm:cxn modelId="{A4CD154F-DA99-4361-B6FA-741B57CA622E}" type="presOf" srcId="{A3E281AB-977F-4860-8F79-39EE5846A422}" destId="{5DE300B4-DBE4-49F2-9204-8487C49D5F36}" srcOrd="0" destOrd="0" presId="urn:microsoft.com/office/officeart/2005/8/layout/process4"/>
    <dgm:cxn modelId="{A62431B7-B63C-4595-AE85-D93E417110DA}" srcId="{6AE48E3C-6AE0-48EB-8DC1-0EE70442AC13}" destId="{1E0C176D-F54E-4077-808B-E26662E29405}" srcOrd="1" destOrd="0" parTransId="{35E3AE0C-1384-4905-BFDA-BCF472C77D7A}" sibTransId="{B3786423-C058-49FF-AB32-0B758C6A902C}"/>
    <dgm:cxn modelId="{CB8319B4-675A-4061-8311-1CBE2F2B935B}" srcId="{6AE48E3C-6AE0-48EB-8DC1-0EE70442AC13}" destId="{BDB99300-CBD2-49D4-86AE-57C54C197838}" srcOrd="2" destOrd="0" parTransId="{5029AB18-F4DC-4166-BC20-45B588F2AEF5}" sibTransId="{F97E91C0-56FB-445C-ADC8-D9293D09E228}"/>
    <dgm:cxn modelId="{90D9781C-98F6-48EC-8BB1-FD30CDD1611F}" srcId="{6AE48E3C-6AE0-48EB-8DC1-0EE70442AC13}" destId="{39CA2A84-E367-44D9-9787-4CF3E54812EE}" srcOrd="0" destOrd="0" parTransId="{6C86E4AB-280E-4F20-99AD-4D5BF16B3C26}" sibTransId="{5C410671-C690-4365-8149-895D7C2F0BD5}"/>
    <dgm:cxn modelId="{5B9AB69C-4B67-4056-8FE0-D5646CFD82C0}" type="presOf" srcId="{B14D0EC0-F2EE-4419-8278-2D9BD4A0CD3D}" destId="{CDDF3F8C-10F9-4BE5-85B5-D2FF7FA6E90F}" srcOrd="0" destOrd="0" presId="urn:microsoft.com/office/officeart/2005/8/layout/process4"/>
    <dgm:cxn modelId="{6E003B77-7AEA-414B-8A40-0368316D6E17}" type="presOf" srcId="{6AE48E3C-6AE0-48EB-8DC1-0EE70442AC13}" destId="{3D56F84E-A1DD-4D5E-8BE6-62F09E792129}" srcOrd="0" destOrd="0" presId="urn:microsoft.com/office/officeart/2005/8/layout/process4"/>
    <dgm:cxn modelId="{F54378C3-48DD-43E4-BA08-CFE669D6B9F2}" type="presOf" srcId="{1E0C176D-F54E-4077-808B-E26662E29405}" destId="{599FB0AC-921F-4E97-86B4-E0E2F0B2E7AD}" srcOrd="1" destOrd="0" presId="urn:microsoft.com/office/officeart/2005/8/layout/process4"/>
    <dgm:cxn modelId="{65A200E6-4ACB-4761-B4B5-5023E0554C33}" srcId="{1E0C176D-F54E-4077-808B-E26662E29405}" destId="{A3E281AB-977F-4860-8F79-39EE5846A422}" srcOrd="0" destOrd="0" parTransId="{FB7D9C39-E5C4-4670-8626-4E53A3042BBB}" sibTransId="{F585C7C5-C3F6-472A-BE7F-5718E748DFD2}"/>
    <dgm:cxn modelId="{932A0565-EE57-4404-91E0-4F0AF4392A43}" srcId="{39CA2A84-E367-44D9-9787-4CF3E54812EE}" destId="{B14D0EC0-F2EE-4419-8278-2D9BD4A0CD3D}" srcOrd="0" destOrd="0" parTransId="{89889F65-A770-459F-8B73-F29B072B1EEF}" sibTransId="{622A2607-C88E-4F99-B3B7-5A3BB342AD98}"/>
    <dgm:cxn modelId="{037C3863-675D-49F4-9226-302BF66E192A}" type="presOf" srcId="{BDB99300-CBD2-49D4-86AE-57C54C197838}" destId="{65D5F36E-BCA1-433B-9CCF-4900CAB89B04}" srcOrd="0" destOrd="0" presId="urn:microsoft.com/office/officeart/2005/8/layout/process4"/>
    <dgm:cxn modelId="{0CF0ADFA-8042-45A3-9934-3572F7CD45BA}" type="presOf" srcId="{99A4C885-7602-4063-BA4B-2916E811694C}" destId="{F507BDBD-3224-4922-A2BA-EC5C1853F5FA}" srcOrd="0" destOrd="0" presId="urn:microsoft.com/office/officeart/2005/8/layout/process4"/>
    <dgm:cxn modelId="{1D824D4B-47AB-477F-9AD1-C0E249129A0F}" type="presOf" srcId="{BDB99300-CBD2-49D4-86AE-57C54C197838}" destId="{1C41CAF1-57FA-4E72-9430-2B8EE0289701}" srcOrd="1" destOrd="0" presId="urn:microsoft.com/office/officeart/2005/8/layout/process4"/>
    <dgm:cxn modelId="{55BBC0E1-8E47-4E35-BD3A-F9B2634C3CD3}" type="presOf" srcId="{39CA2A84-E367-44D9-9787-4CF3E54812EE}" destId="{18B6A97A-E45E-4523-97A1-FD8516BEFB9A}" srcOrd="1" destOrd="0" presId="urn:microsoft.com/office/officeart/2005/8/layout/process4"/>
    <dgm:cxn modelId="{4EB40A5C-E8DD-4866-B8E5-CA953482203A}" srcId="{1E0C176D-F54E-4077-808B-E26662E29405}" destId="{E189F8FF-E0B1-41D0-A726-7A3F66374DCB}" srcOrd="1" destOrd="0" parTransId="{8B23A877-8DA4-4030-BF05-EF07A21E67C5}" sibTransId="{E2D4F06C-2FD5-449A-A381-4617ABAF86D2}"/>
    <dgm:cxn modelId="{F1E81053-D858-48EE-994B-77C99C8D4499}" srcId="{BDB99300-CBD2-49D4-86AE-57C54C197838}" destId="{99A4C885-7602-4063-BA4B-2916E811694C}" srcOrd="1" destOrd="0" parTransId="{C9F9C369-BC03-4D9F-99DF-0F562B9F6F28}" sibTransId="{4B87305C-65BA-40F6-A274-0BE6EBF04CB8}"/>
    <dgm:cxn modelId="{EF9F417A-9CA1-477A-B22E-0D56C011EE48}" type="presParOf" srcId="{3D56F84E-A1DD-4D5E-8BE6-62F09E792129}" destId="{B9AB9532-36BF-4E03-9E78-EA52E4B5ECA5}" srcOrd="0" destOrd="0" presId="urn:microsoft.com/office/officeart/2005/8/layout/process4"/>
    <dgm:cxn modelId="{C27CDAEB-B3E2-4FF3-94CE-0D5130D76D79}" type="presParOf" srcId="{B9AB9532-36BF-4E03-9E78-EA52E4B5ECA5}" destId="{65D5F36E-BCA1-433B-9CCF-4900CAB89B04}" srcOrd="0" destOrd="0" presId="urn:microsoft.com/office/officeart/2005/8/layout/process4"/>
    <dgm:cxn modelId="{EF5D3CD0-ECD2-4E64-996B-9EDC03A396AC}" type="presParOf" srcId="{B9AB9532-36BF-4E03-9E78-EA52E4B5ECA5}" destId="{1C41CAF1-57FA-4E72-9430-2B8EE0289701}" srcOrd="1" destOrd="0" presId="urn:microsoft.com/office/officeart/2005/8/layout/process4"/>
    <dgm:cxn modelId="{ED7E3231-5B90-4549-A497-A6D374B8A656}" type="presParOf" srcId="{B9AB9532-36BF-4E03-9E78-EA52E4B5ECA5}" destId="{FB29E914-8107-4648-95A1-135637EB6AB1}" srcOrd="2" destOrd="0" presId="urn:microsoft.com/office/officeart/2005/8/layout/process4"/>
    <dgm:cxn modelId="{F32CE5AB-EC65-4C2B-82CE-4C0E3BCDFB21}" type="presParOf" srcId="{FB29E914-8107-4648-95A1-135637EB6AB1}" destId="{E449F8B7-853D-4272-9201-F59661A13C62}" srcOrd="0" destOrd="0" presId="urn:microsoft.com/office/officeart/2005/8/layout/process4"/>
    <dgm:cxn modelId="{F9D7BAB3-9720-4852-B38C-B9CE0D787CF9}" type="presParOf" srcId="{FB29E914-8107-4648-95A1-135637EB6AB1}" destId="{F507BDBD-3224-4922-A2BA-EC5C1853F5FA}" srcOrd="1" destOrd="0" presId="urn:microsoft.com/office/officeart/2005/8/layout/process4"/>
    <dgm:cxn modelId="{072E4D3D-E8F6-42E2-B947-7CE74D342EA6}" type="presParOf" srcId="{3D56F84E-A1DD-4D5E-8BE6-62F09E792129}" destId="{D7E251BC-8532-4823-AFA3-90D0985157DA}" srcOrd="1" destOrd="0" presId="urn:microsoft.com/office/officeart/2005/8/layout/process4"/>
    <dgm:cxn modelId="{43D3E26B-687F-41F1-BFF4-08E0A343D082}" type="presParOf" srcId="{3D56F84E-A1DD-4D5E-8BE6-62F09E792129}" destId="{629CBAAB-D391-4C08-A971-BD76D4D1B9C3}" srcOrd="2" destOrd="0" presId="urn:microsoft.com/office/officeart/2005/8/layout/process4"/>
    <dgm:cxn modelId="{9060F782-C245-407C-BBE2-5090A79EB6A0}" type="presParOf" srcId="{629CBAAB-D391-4C08-A971-BD76D4D1B9C3}" destId="{3CF78B42-C75E-49DA-A130-94FB336CCB3F}" srcOrd="0" destOrd="0" presId="urn:microsoft.com/office/officeart/2005/8/layout/process4"/>
    <dgm:cxn modelId="{D1F6F344-EAAB-4E42-A978-314F7DB82408}" type="presParOf" srcId="{629CBAAB-D391-4C08-A971-BD76D4D1B9C3}" destId="{599FB0AC-921F-4E97-86B4-E0E2F0B2E7AD}" srcOrd="1" destOrd="0" presId="urn:microsoft.com/office/officeart/2005/8/layout/process4"/>
    <dgm:cxn modelId="{40A363DB-0AEC-4105-97BD-F613999FF400}" type="presParOf" srcId="{629CBAAB-D391-4C08-A971-BD76D4D1B9C3}" destId="{31A1F269-68DC-47C1-A740-1A2B261E6337}" srcOrd="2" destOrd="0" presId="urn:microsoft.com/office/officeart/2005/8/layout/process4"/>
    <dgm:cxn modelId="{1A68D94E-0E5C-452C-9B34-55207D0CC46F}" type="presParOf" srcId="{31A1F269-68DC-47C1-A740-1A2B261E6337}" destId="{5DE300B4-DBE4-49F2-9204-8487C49D5F36}" srcOrd="0" destOrd="0" presId="urn:microsoft.com/office/officeart/2005/8/layout/process4"/>
    <dgm:cxn modelId="{A0F63DC9-A069-44B4-8A04-F35727C62E94}" type="presParOf" srcId="{31A1F269-68DC-47C1-A740-1A2B261E6337}" destId="{3B8743F6-7710-4747-AC17-DB8D9D52873B}" srcOrd="1" destOrd="0" presId="urn:microsoft.com/office/officeart/2005/8/layout/process4"/>
    <dgm:cxn modelId="{A98362E1-DD93-4E37-B389-AE0F44FBB870}" type="presParOf" srcId="{3D56F84E-A1DD-4D5E-8BE6-62F09E792129}" destId="{962BE853-24A0-404B-B500-35195C927F8C}" srcOrd="3" destOrd="0" presId="urn:microsoft.com/office/officeart/2005/8/layout/process4"/>
    <dgm:cxn modelId="{C5120C1B-D51E-4C9F-9859-2AD5E15B05FF}" type="presParOf" srcId="{3D56F84E-A1DD-4D5E-8BE6-62F09E792129}" destId="{0DB7C10A-25EA-4F1E-858F-4D4B6E583A85}" srcOrd="4" destOrd="0" presId="urn:microsoft.com/office/officeart/2005/8/layout/process4"/>
    <dgm:cxn modelId="{B887D7BB-1DE1-4FD4-B074-F911B0C202AB}" type="presParOf" srcId="{0DB7C10A-25EA-4F1E-858F-4D4B6E583A85}" destId="{88FA6D49-03D4-4D87-854F-04EC4D8E679F}" srcOrd="0" destOrd="0" presId="urn:microsoft.com/office/officeart/2005/8/layout/process4"/>
    <dgm:cxn modelId="{AF085117-4146-44FA-8EE0-F63115DD9A36}" type="presParOf" srcId="{0DB7C10A-25EA-4F1E-858F-4D4B6E583A85}" destId="{18B6A97A-E45E-4523-97A1-FD8516BEFB9A}" srcOrd="1" destOrd="0" presId="urn:microsoft.com/office/officeart/2005/8/layout/process4"/>
    <dgm:cxn modelId="{4B1FBAAC-CBCC-4370-B914-FD229E5C2CE2}" type="presParOf" srcId="{0DB7C10A-25EA-4F1E-858F-4D4B6E583A85}" destId="{EC7D171A-0632-423F-B4FD-9B317033D61D}" srcOrd="2" destOrd="0" presId="urn:microsoft.com/office/officeart/2005/8/layout/process4"/>
    <dgm:cxn modelId="{A7CF72E7-131F-408C-BF99-92778B3DD64F}" type="presParOf" srcId="{EC7D171A-0632-423F-B4FD-9B317033D61D}" destId="{CDDF3F8C-10F9-4BE5-85B5-D2FF7FA6E90F}" srcOrd="0" destOrd="0" presId="urn:microsoft.com/office/officeart/2005/8/layout/process4"/>
    <dgm:cxn modelId="{FB1EDD8B-813A-4EBB-BF59-16F7F5BE5494}" type="presParOf" srcId="{EC7D171A-0632-423F-B4FD-9B317033D61D}" destId="{D0B26D3F-186E-4376-8A7E-47EB7F2FBC56}"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272B63-229C-4FAB-AA60-1177310EB4E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GB"/>
        </a:p>
      </dgm:t>
    </dgm:pt>
    <dgm:pt modelId="{BF496A3F-BF23-4411-95B8-DFDBCA52606A}">
      <dgm:prSet phldrT="[Text]" custT="1"/>
      <dgm:spPr/>
      <dgm:t>
        <a:bodyPr/>
        <a:lstStyle/>
        <a:p>
          <a:r>
            <a:rPr lang="en-GB" sz="1800" b="1" dirty="0" smtClean="0">
              <a:latin typeface="Arial" panose="020B0604020202020204" pitchFamily="34" charset="0"/>
              <a:cs typeface="Arial" panose="020B0604020202020204" pitchFamily="34" charset="0"/>
            </a:rPr>
            <a:t>A will asking to adopt inheritance rules of your country of nationality or “habitual residence” to deal with  your estate. </a:t>
          </a:r>
          <a:endParaRPr lang="en-GB" sz="1800" b="1" dirty="0">
            <a:latin typeface="Arial" panose="020B0604020202020204" pitchFamily="34" charset="0"/>
            <a:cs typeface="Arial" panose="020B0604020202020204" pitchFamily="34" charset="0"/>
          </a:endParaRPr>
        </a:p>
      </dgm:t>
    </dgm:pt>
    <dgm:pt modelId="{1A17E90E-68B7-49C5-8294-1B5300C11992}" type="parTrans" cxnId="{0305B47A-DBED-4989-8CC8-973CDC72BA98}">
      <dgm:prSet/>
      <dgm:spPr/>
      <dgm:t>
        <a:bodyPr/>
        <a:lstStyle/>
        <a:p>
          <a:endParaRPr lang="en-GB"/>
        </a:p>
      </dgm:t>
    </dgm:pt>
    <dgm:pt modelId="{7B400460-B696-4704-8744-DC3C567FFB4D}" type="sibTrans" cxnId="{0305B47A-DBED-4989-8CC8-973CDC72BA98}">
      <dgm:prSet/>
      <dgm:spPr/>
      <dgm:t>
        <a:bodyPr/>
        <a:lstStyle/>
        <a:p>
          <a:endParaRPr lang="en-GB"/>
        </a:p>
      </dgm:t>
    </dgm:pt>
    <dgm:pt modelId="{72555D8F-CE99-4613-A339-EF6AB330912E}">
      <dgm:prSet phldrT="[Text]" custT="1"/>
      <dgm:spPr/>
      <dgm:t>
        <a:bodyPr/>
        <a:lstStyle/>
        <a:p>
          <a:r>
            <a:rPr lang="en-GB" sz="1800" b="1" dirty="0" smtClean="0">
              <a:latin typeface="Arial" panose="020B0604020202020204" pitchFamily="34" charset="0"/>
              <a:cs typeface="Arial" panose="020B0604020202020204" pitchFamily="34" charset="0"/>
            </a:rPr>
            <a:t>Does not affect inheritance tax, this is still payable in the country in which the property is. Just relates to your ability to leave the estate to whom you wish</a:t>
          </a:r>
          <a:endParaRPr lang="en-GB" sz="1800" dirty="0">
            <a:latin typeface="Arial" panose="020B0604020202020204" pitchFamily="34" charset="0"/>
            <a:cs typeface="Arial" panose="020B0604020202020204" pitchFamily="34" charset="0"/>
          </a:endParaRPr>
        </a:p>
      </dgm:t>
    </dgm:pt>
    <dgm:pt modelId="{7A450501-7D99-4485-8D36-FBB6F25E26FB}" type="parTrans" cxnId="{9C9E02BE-ED0E-49A6-9B2E-30A7984F4AD7}">
      <dgm:prSet/>
      <dgm:spPr/>
      <dgm:t>
        <a:bodyPr/>
        <a:lstStyle/>
        <a:p>
          <a:endParaRPr lang="en-GB"/>
        </a:p>
      </dgm:t>
    </dgm:pt>
    <dgm:pt modelId="{5E41AF66-DFDF-4FF4-A693-65B01145D5F8}" type="sibTrans" cxnId="{9C9E02BE-ED0E-49A6-9B2E-30A7984F4AD7}">
      <dgm:prSet/>
      <dgm:spPr/>
      <dgm:t>
        <a:bodyPr/>
        <a:lstStyle/>
        <a:p>
          <a:endParaRPr lang="en-GB"/>
        </a:p>
      </dgm:t>
    </dgm:pt>
    <dgm:pt modelId="{DCEADE98-D825-47F9-9241-755DD79FC394}">
      <dgm:prSet phldrT="[Text]"/>
      <dgm:spPr/>
      <dgm:t>
        <a:bodyPr/>
        <a:lstStyle/>
        <a:p>
          <a:r>
            <a:rPr lang="en-GB" b="1" dirty="0" smtClean="0">
              <a:latin typeface="Arial" panose="020B0604020202020204" pitchFamily="34" charset="0"/>
              <a:cs typeface="Arial" panose="020B0604020202020204" pitchFamily="34" charset="0"/>
            </a:rPr>
            <a:t>Note that a French lawyer and </a:t>
          </a:r>
          <a:r>
            <a:rPr lang="en-GB" b="1" dirty="0" err="1" smtClean="0">
              <a:latin typeface="Arial" panose="020B0604020202020204" pitchFamily="34" charset="0"/>
              <a:cs typeface="Arial" panose="020B0604020202020204" pitchFamily="34" charset="0"/>
            </a:rPr>
            <a:t>notaire</a:t>
          </a:r>
          <a:r>
            <a:rPr lang="en-GB" b="1" dirty="0" smtClean="0">
              <a:latin typeface="Arial" panose="020B0604020202020204" pitchFamily="34" charset="0"/>
              <a:cs typeface="Arial" panose="020B0604020202020204" pitchFamily="34" charset="0"/>
            </a:rPr>
            <a:t> will be more familiar applying French law rather than others countries’ law</a:t>
          </a:r>
          <a:endParaRPr lang="en-GB" dirty="0">
            <a:latin typeface="Arial" panose="020B0604020202020204" pitchFamily="34" charset="0"/>
            <a:cs typeface="Arial" panose="020B0604020202020204" pitchFamily="34" charset="0"/>
          </a:endParaRPr>
        </a:p>
      </dgm:t>
    </dgm:pt>
    <dgm:pt modelId="{5636EB8B-D7BC-49D0-8C73-612BCEA71DC2}" type="parTrans" cxnId="{447FD0E8-2D39-438C-A32E-15F4DD474750}">
      <dgm:prSet/>
      <dgm:spPr/>
      <dgm:t>
        <a:bodyPr/>
        <a:lstStyle/>
        <a:p>
          <a:endParaRPr lang="en-GB"/>
        </a:p>
      </dgm:t>
    </dgm:pt>
    <dgm:pt modelId="{537CC6E3-F7A3-4593-A5D8-00248CEFB54B}" type="sibTrans" cxnId="{447FD0E8-2D39-438C-A32E-15F4DD474750}">
      <dgm:prSet/>
      <dgm:spPr/>
      <dgm:t>
        <a:bodyPr/>
        <a:lstStyle/>
        <a:p>
          <a:endParaRPr lang="en-GB"/>
        </a:p>
      </dgm:t>
    </dgm:pt>
    <dgm:pt modelId="{B2EC724E-5DD2-47CD-90C3-203A27197603}">
      <dgm:prSet phldrT="[Text]" custT="1"/>
      <dgm:spPr/>
      <dgm:t>
        <a:bodyPr/>
        <a:lstStyle/>
        <a:p>
          <a:r>
            <a:rPr lang="en-GB" sz="1800" b="1" dirty="0" smtClean="0">
              <a:latin typeface="Arial" panose="020B0604020202020204" pitchFamily="34" charset="0"/>
              <a:cs typeface="Arial" panose="020B0604020202020204" pitchFamily="34" charset="0"/>
            </a:rPr>
            <a:t>Who can use it?</a:t>
          </a:r>
        </a:p>
        <a:p>
          <a:r>
            <a:rPr lang="en-GB" sz="1800" b="1" dirty="0" smtClean="0">
              <a:latin typeface="Arial" panose="020B0604020202020204" pitchFamily="34" charset="0"/>
              <a:cs typeface="Arial" panose="020B0604020202020204" pitchFamily="34" charset="0"/>
            </a:rPr>
            <a:t>NON French people living in France</a:t>
          </a:r>
          <a:r>
            <a:rPr lang="en-GB" sz="1800" dirty="0" smtClean="0">
              <a:latin typeface="Arial" panose="020B0604020202020204" pitchFamily="34" charset="0"/>
              <a:cs typeface="Arial" panose="020B0604020202020204" pitchFamily="34" charset="0"/>
            </a:rPr>
            <a:t>, among of them, British. This regulation also applies to non-EU nationalities as well.</a:t>
          </a:r>
          <a:endParaRPr lang="en-GB" sz="1800" dirty="0">
            <a:latin typeface="Arial" panose="020B0604020202020204" pitchFamily="34" charset="0"/>
            <a:cs typeface="Arial" panose="020B0604020202020204" pitchFamily="34" charset="0"/>
          </a:endParaRPr>
        </a:p>
      </dgm:t>
    </dgm:pt>
    <dgm:pt modelId="{DFA82F96-1DB6-40ED-9052-314727EE741E}" type="parTrans" cxnId="{86FECC9D-C6B9-403C-9C3B-F100451365E9}">
      <dgm:prSet/>
      <dgm:spPr/>
      <dgm:t>
        <a:bodyPr/>
        <a:lstStyle/>
        <a:p>
          <a:endParaRPr lang="en-GB"/>
        </a:p>
      </dgm:t>
    </dgm:pt>
    <dgm:pt modelId="{9E121B0D-3415-43CE-BAD4-C157057ABC08}" type="sibTrans" cxnId="{86FECC9D-C6B9-403C-9C3B-F100451365E9}">
      <dgm:prSet/>
      <dgm:spPr/>
      <dgm:t>
        <a:bodyPr/>
        <a:lstStyle/>
        <a:p>
          <a:endParaRPr lang="en-GB"/>
        </a:p>
      </dgm:t>
    </dgm:pt>
    <dgm:pt modelId="{5CDD810E-FA76-42EC-AD03-1143FC7086C0}">
      <dgm:prSet phldrT="[Text]" custT="1"/>
      <dgm:spPr/>
      <dgm:t>
        <a:bodyPr/>
        <a:lstStyle/>
        <a:p>
          <a:pPr algn="ctr"/>
          <a:r>
            <a:rPr lang="en-GB" sz="1800" b="1" dirty="0" smtClean="0">
              <a:latin typeface="Arial" panose="020B0604020202020204" pitchFamily="34" charset="0"/>
              <a:cs typeface="Arial" panose="020B0604020202020204" pitchFamily="34" charset="0"/>
            </a:rPr>
            <a:t>How does it work?</a:t>
          </a:r>
        </a:p>
        <a:p>
          <a:pPr algn="just"/>
          <a:r>
            <a:rPr lang="en-GB" sz="1800" b="1" dirty="0" smtClean="0">
              <a:latin typeface="Arial" panose="020B0604020202020204" pitchFamily="34" charset="0"/>
              <a:cs typeface="Arial" panose="020B0604020202020204" pitchFamily="34" charset="0"/>
            </a:rPr>
            <a:t>British people can make a will –including a clause stating that they want UK inheritance law to apply. It must be in French language and format or English.</a:t>
          </a:r>
          <a:endParaRPr lang="en-GB" sz="1800" dirty="0">
            <a:latin typeface="Arial" panose="020B0604020202020204" pitchFamily="34" charset="0"/>
            <a:cs typeface="Arial" panose="020B0604020202020204" pitchFamily="34" charset="0"/>
          </a:endParaRPr>
        </a:p>
      </dgm:t>
    </dgm:pt>
    <dgm:pt modelId="{73DC0FF7-AA20-42F7-9B5E-6A0145E0A325}" type="parTrans" cxnId="{0E58B331-3164-49E0-A538-3DABBEA9090E}">
      <dgm:prSet/>
      <dgm:spPr/>
      <dgm:t>
        <a:bodyPr/>
        <a:lstStyle/>
        <a:p>
          <a:endParaRPr lang="en-GB"/>
        </a:p>
      </dgm:t>
    </dgm:pt>
    <dgm:pt modelId="{F5090565-D8DD-4B8D-9EFD-E4EB8A033B39}" type="sibTrans" cxnId="{0E58B331-3164-49E0-A538-3DABBEA9090E}">
      <dgm:prSet/>
      <dgm:spPr/>
      <dgm:t>
        <a:bodyPr/>
        <a:lstStyle/>
        <a:p>
          <a:endParaRPr lang="en-GB"/>
        </a:p>
      </dgm:t>
    </dgm:pt>
    <dgm:pt modelId="{D100A11E-1CF8-4BD5-BC2E-AF8635490920}" type="pres">
      <dgm:prSet presAssocID="{8A272B63-229C-4FAB-AA60-1177310EB4E0}" presName="cycle" presStyleCnt="0">
        <dgm:presLayoutVars>
          <dgm:dir/>
          <dgm:resizeHandles val="exact"/>
        </dgm:presLayoutVars>
      </dgm:prSet>
      <dgm:spPr/>
      <dgm:t>
        <a:bodyPr/>
        <a:lstStyle/>
        <a:p>
          <a:endParaRPr lang="en-GB"/>
        </a:p>
      </dgm:t>
    </dgm:pt>
    <dgm:pt modelId="{88EDACE4-E4DD-4086-BFCC-E2254EB2311F}" type="pres">
      <dgm:prSet presAssocID="{BF496A3F-BF23-4411-95B8-DFDBCA52606A}" presName="node" presStyleLbl="node1" presStyleIdx="0" presStyleCnt="5" custScaleX="291318" custScaleY="97574">
        <dgm:presLayoutVars>
          <dgm:bulletEnabled val="1"/>
        </dgm:presLayoutVars>
      </dgm:prSet>
      <dgm:spPr/>
      <dgm:t>
        <a:bodyPr/>
        <a:lstStyle/>
        <a:p>
          <a:endParaRPr lang="en-GB"/>
        </a:p>
      </dgm:t>
    </dgm:pt>
    <dgm:pt modelId="{A4325A87-C346-44DE-968C-1B2F8314E9A5}" type="pres">
      <dgm:prSet presAssocID="{BF496A3F-BF23-4411-95B8-DFDBCA52606A}" presName="spNode" presStyleCnt="0"/>
      <dgm:spPr/>
    </dgm:pt>
    <dgm:pt modelId="{7D893A0F-B9EA-43D2-84A4-4F9132A081A4}" type="pres">
      <dgm:prSet presAssocID="{7B400460-B696-4704-8744-DC3C567FFB4D}" presName="sibTrans" presStyleLbl="sibTrans1D1" presStyleIdx="0" presStyleCnt="5"/>
      <dgm:spPr/>
      <dgm:t>
        <a:bodyPr/>
        <a:lstStyle/>
        <a:p>
          <a:endParaRPr lang="en-GB"/>
        </a:p>
      </dgm:t>
    </dgm:pt>
    <dgm:pt modelId="{20283DD3-84FC-43C7-A448-6BDF0C02AAE1}" type="pres">
      <dgm:prSet presAssocID="{72555D8F-CE99-4613-A339-EF6AB330912E}" presName="node" presStyleLbl="node1" presStyleIdx="1" presStyleCnt="5" custScaleX="204598" custScaleY="132479">
        <dgm:presLayoutVars>
          <dgm:bulletEnabled val="1"/>
        </dgm:presLayoutVars>
      </dgm:prSet>
      <dgm:spPr/>
      <dgm:t>
        <a:bodyPr/>
        <a:lstStyle/>
        <a:p>
          <a:endParaRPr lang="en-GB"/>
        </a:p>
      </dgm:t>
    </dgm:pt>
    <dgm:pt modelId="{061C2E85-72B8-403A-931E-C21CD2F30115}" type="pres">
      <dgm:prSet presAssocID="{72555D8F-CE99-4613-A339-EF6AB330912E}" presName="spNode" presStyleCnt="0"/>
      <dgm:spPr/>
    </dgm:pt>
    <dgm:pt modelId="{A5F36180-F0B8-495C-8A72-E04E92CD01EF}" type="pres">
      <dgm:prSet presAssocID="{5E41AF66-DFDF-4FF4-A693-65B01145D5F8}" presName="sibTrans" presStyleLbl="sibTrans1D1" presStyleIdx="1" presStyleCnt="5"/>
      <dgm:spPr/>
      <dgm:t>
        <a:bodyPr/>
        <a:lstStyle/>
        <a:p>
          <a:endParaRPr lang="en-GB"/>
        </a:p>
      </dgm:t>
    </dgm:pt>
    <dgm:pt modelId="{4BB4430A-1B57-4852-B101-D072AB6A89BB}" type="pres">
      <dgm:prSet presAssocID="{DCEADE98-D825-47F9-9241-755DD79FC394}" presName="node" presStyleLbl="node1" presStyleIdx="2" presStyleCnt="5" custScaleX="200382" custScaleY="155370" custRadScaleRad="137425" custRadScaleInc="-78833">
        <dgm:presLayoutVars>
          <dgm:bulletEnabled val="1"/>
        </dgm:presLayoutVars>
      </dgm:prSet>
      <dgm:spPr/>
      <dgm:t>
        <a:bodyPr/>
        <a:lstStyle/>
        <a:p>
          <a:endParaRPr lang="en-GB"/>
        </a:p>
      </dgm:t>
    </dgm:pt>
    <dgm:pt modelId="{0E6CC878-361B-4114-94DA-D50C07F51440}" type="pres">
      <dgm:prSet presAssocID="{DCEADE98-D825-47F9-9241-755DD79FC394}" presName="spNode" presStyleCnt="0"/>
      <dgm:spPr/>
    </dgm:pt>
    <dgm:pt modelId="{0F32A779-0562-4117-AB0D-82F5E99E6587}" type="pres">
      <dgm:prSet presAssocID="{537CC6E3-F7A3-4593-A5D8-00248CEFB54B}" presName="sibTrans" presStyleLbl="sibTrans1D1" presStyleIdx="2" presStyleCnt="5"/>
      <dgm:spPr/>
      <dgm:t>
        <a:bodyPr/>
        <a:lstStyle/>
        <a:p>
          <a:endParaRPr lang="en-GB"/>
        </a:p>
      </dgm:t>
    </dgm:pt>
    <dgm:pt modelId="{5CA2C980-D592-4B76-A3B4-3827705641E0}" type="pres">
      <dgm:prSet presAssocID="{B2EC724E-5DD2-47CD-90C3-203A27197603}" presName="node" presStyleLbl="node1" presStyleIdx="3" presStyleCnt="5" custScaleX="209069" custScaleY="148690" custRadScaleRad="126781" custRadScaleInc="55323">
        <dgm:presLayoutVars>
          <dgm:bulletEnabled val="1"/>
        </dgm:presLayoutVars>
      </dgm:prSet>
      <dgm:spPr/>
      <dgm:t>
        <a:bodyPr/>
        <a:lstStyle/>
        <a:p>
          <a:endParaRPr lang="en-GB"/>
        </a:p>
      </dgm:t>
    </dgm:pt>
    <dgm:pt modelId="{7ABFF185-FDDC-4884-A51F-57B29C7F0773}" type="pres">
      <dgm:prSet presAssocID="{B2EC724E-5DD2-47CD-90C3-203A27197603}" presName="spNode" presStyleCnt="0"/>
      <dgm:spPr/>
    </dgm:pt>
    <dgm:pt modelId="{B4AECBA3-EE15-4C94-B7EE-8548CA3F64B7}" type="pres">
      <dgm:prSet presAssocID="{9E121B0D-3415-43CE-BAD4-C157057ABC08}" presName="sibTrans" presStyleLbl="sibTrans1D1" presStyleIdx="3" presStyleCnt="5"/>
      <dgm:spPr/>
      <dgm:t>
        <a:bodyPr/>
        <a:lstStyle/>
        <a:p>
          <a:endParaRPr lang="en-GB"/>
        </a:p>
      </dgm:t>
    </dgm:pt>
    <dgm:pt modelId="{020FFDA6-1DF9-4464-B55E-AFCEE34F3CCF}" type="pres">
      <dgm:prSet presAssocID="{5CDD810E-FA76-42EC-AD03-1143FC7086C0}" presName="node" presStyleLbl="node1" presStyleIdx="4" presStyleCnt="5" custScaleX="229855" custScaleY="180379" custRadScaleRad="108149" custRadScaleInc="-33017">
        <dgm:presLayoutVars>
          <dgm:bulletEnabled val="1"/>
        </dgm:presLayoutVars>
      </dgm:prSet>
      <dgm:spPr/>
      <dgm:t>
        <a:bodyPr/>
        <a:lstStyle/>
        <a:p>
          <a:endParaRPr lang="en-GB"/>
        </a:p>
      </dgm:t>
    </dgm:pt>
    <dgm:pt modelId="{4EC7C2E9-9C5F-4C6D-873B-20E9BDCE0A2E}" type="pres">
      <dgm:prSet presAssocID="{5CDD810E-FA76-42EC-AD03-1143FC7086C0}" presName="spNode" presStyleCnt="0"/>
      <dgm:spPr/>
    </dgm:pt>
    <dgm:pt modelId="{FA7FFA55-2FD5-4B77-9B0D-1DCAE6287C4F}" type="pres">
      <dgm:prSet presAssocID="{F5090565-D8DD-4B8D-9EFD-E4EB8A033B39}" presName="sibTrans" presStyleLbl="sibTrans1D1" presStyleIdx="4" presStyleCnt="5"/>
      <dgm:spPr/>
      <dgm:t>
        <a:bodyPr/>
        <a:lstStyle/>
        <a:p>
          <a:endParaRPr lang="en-GB"/>
        </a:p>
      </dgm:t>
    </dgm:pt>
  </dgm:ptLst>
  <dgm:cxnLst>
    <dgm:cxn modelId="{9C9E02BE-ED0E-49A6-9B2E-30A7984F4AD7}" srcId="{8A272B63-229C-4FAB-AA60-1177310EB4E0}" destId="{72555D8F-CE99-4613-A339-EF6AB330912E}" srcOrd="1" destOrd="0" parTransId="{7A450501-7D99-4485-8D36-FBB6F25E26FB}" sibTransId="{5E41AF66-DFDF-4FF4-A693-65B01145D5F8}"/>
    <dgm:cxn modelId="{5240C162-6CE8-4A29-87A6-6410A3B589D3}" type="presOf" srcId="{9E121B0D-3415-43CE-BAD4-C157057ABC08}" destId="{B4AECBA3-EE15-4C94-B7EE-8548CA3F64B7}" srcOrd="0" destOrd="0" presId="urn:microsoft.com/office/officeart/2005/8/layout/cycle5"/>
    <dgm:cxn modelId="{BA6389A4-444A-41C9-B260-8A4BE2AE22E1}" type="presOf" srcId="{7B400460-B696-4704-8744-DC3C567FFB4D}" destId="{7D893A0F-B9EA-43D2-84A4-4F9132A081A4}" srcOrd="0" destOrd="0" presId="urn:microsoft.com/office/officeart/2005/8/layout/cycle5"/>
    <dgm:cxn modelId="{BE189A3E-463B-4F04-BD30-D1B5313F97FD}" type="presOf" srcId="{5E41AF66-DFDF-4FF4-A693-65B01145D5F8}" destId="{A5F36180-F0B8-495C-8A72-E04E92CD01EF}" srcOrd="0" destOrd="0" presId="urn:microsoft.com/office/officeart/2005/8/layout/cycle5"/>
    <dgm:cxn modelId="{1BBE6918-CFCA-46A3-A17D-2D7006833279}" type="presOf" srcId="{BF496A3F-BF23-4411-95B8-DFDBCA52606A}" destId="{88EDACE4-E4DD-4086-BFCC-E2254EB2311F}" srcOrd="0" destOrd="0" presId="urn:microsoft.com/office/officeart/2005/8/layout/cycle5"/>
    <dgm:cxn modelId="{970035D4-50BF-472F-96CE-432ABD69C8B2}" type="presOf" srcId="{DCEADE98-D825-47F9-9241-755DD79FC394}" destId="{4BB4430A-1B57-4852-B101-D072AB6A89BB}" srcOrd="0" destOrd="0" presId="urn:microsoft.com/office/officeart/2005/8/layout/cycle5"/>
    <dgm:cxn modelId="{48D7997C-E59A-482E-981D-E63E76F1B5B6}" type="presOf" srcId="{537CC6E3-F7A3-4593-A5D8-00248CEFB54B}" destId="{0F32A779-0562-4117-AB0D-82F5E99E6587}" srcOrd="0" destOrd="0" presId="urn:microsoft.com/office/officeart/2005/8/layout/cycle5"/>
    <dgm:cxn modelId="{0305B47A-DBED-4989-8CC8-973CDC72BA98}" srcId="{8A272B63-229C-4FAB-AA60-1177310EB4E0}" destId="{BF496A3F-BF23-4411-95B8-DFDBCA52606A}" srcOrd="0" destOrd="0" parTransId="{1A17E90E-68B7-49C5-8294-1B5300C11992}" sibTransId="{7B400460-B696-4704-8744-DC3C567FFB4D}"/>
    <dgm:cxn modelId="{0E58B331-3164-49E0-A538-3DABBEA9090E}" srcId="{8A272B63-229C-4FAB-AA60-1177310EB4E0}" destId="{5CDD810E-FA76-42EC-AD03-1143FC7086C0}" srcOrd="4" destOrd="0" parTransId="{73DC0FF7-AA20-42F7-9B5E-6A0145E0A325}" sibTransId="{F5090565-D8DD-4B8D-9EFD-E4EB8A033B39}"/>
    <dgm:cxn modelId="{A63D7282-D41F-4113-9F40-D6884C150D9E}" type="presOf" srcId="{F5090565-D8DD-4B8D-9EFD-E4EB8A033B39}" destId="{FA7FFA55-2FD5-4B77-9B0D-1DCAE6287C4F}" srcOrd="0" destOrd="0" presId="urn:microsoft.com/office/officeart/2005/8/layout/cycle5"/>
    <dgm:cxn modelId="{7B731B82-57D1-4F96-B88E-D84427E901F0}" type="presOf" srcId="{5CDD810E-FA76-42EC-AD03-1143FC7086C0}" destId="{020FFDA6-1DF9-4464-B55E-AFCEE34F3CCF}" srcOrd="0" destOrd="0" presId="urn:microsoft.com/office/officeart/2005/8/layout/cycle5"/>
    <dgm:cxn modelId="{C7E24421-4A6E-44CD-BB5A-D96DB76026F3}" type="presOf" srcId="{72555D8F-CE99-4613-A339-EF6AB330912E}" destId="{20283DD3-84FC-43C7-A448-6BDF0C02AAE1}" srcOrd="0" destOrd="0" presId="urn:microsoft.com/office/officeart/2005/8/layout/cycle5"/>
    <dgm:cxn modelId="{86FECC9D-C6B9-403C-9C3B-F100451365E9}" srcId="{8A272B63-229C-4FAB-AA60-1177310EB4E0}" destId="{B2EC724E-5DD2-47CD-90C3-203A27197603}" srcOrd="3" destOrd="0" parTransId="{DFA82F96-1DB6-40ED-9052-314727EE741E}" sibTransId="{9E121B0D-3415-43CE-BAD4-C157057ABC08}"/>
    <dgm:cxn modelId="{447FD0E8-2D39-438C-A32E-15F4DD474750}" srcId="{8A272B63-229C-4FAB-AA60-1177310EB4E0}" destId="{DCEADE98-D825-47F9-9241-755DD79FC394}" srcOrd="2" destOrd="0" parTransId="{5636EB8B-D7BC-49D0-8C73-612BCEA71DC2}" sibTransId="{537CC6E3-F7A3-4593-A5D8-00248CEFB54B}"/>
    <dgm:cxn modelId="{1C8A2FC2-B47E-4545-8923-78E537BC302E}" type="presOf" srcId="{B2EC724E-5DD2-47CD-90C3-203A27197603}" destId="{5CA2C980-D592-4B76-A3B4-3827705641E0}" srcOrd="0" destOrd="0" presId="urn:microsoft.com/office/officeart/2005/8/layout/cycle5"/>
    <dgm:cxn modelId="{F1859108-5A8D-475F-9B88-20C902B6D38C}" type="presOf" srcId="{8A272B63-229C-4FAB-AA60-1177310EB4E0}" destId="{D100A11E-1CF8-4BD5-BC2E-AF8635490920}" srcOrd="0" destOrd="0" presId="urn:microsoft.com/office/officeart/2005/8/layout/cycle5"/>
    <dgm:cxn modelId="{0477743F-616B-42BE-A3E6-D1045D969C68}" type="presParOf" srcId="{D100A11E-1CF8-4BD5-BC2E-AF8635490920}" destId="{88EDACE4-E4DD-4086-BFCC-E2254EB2311F}" srcOrd="0" destOrd="0" presId="urn:microsoft.com/office/officeart/2005/8/layout/cycle5"/>
    <dgm:cxn modelId="{6E9799E1-E04A-422E-81BA-235B9339B055}" type="presParOf" srcId="{D100A11E-1CF8-4BD5-BC2E-AF8635490920}" destId="{A4325A87-C346-44DE-968C-1B2F8314E9A5}" srcOrd="1" destOrd="0" presId="urn:microsoft.com/office/officeart/2005/8/layout/cycle5"/>
    <dgm:cxn modelId="{0508894E-F800-48B5-92B8-54DCD326D007}" type="presParOf" srcId="{D100A11E-1CF8-4BD5-BC2E-AF8635490920}" destId="{7D893A0F-B9EA-43D2-84A4-4F9132A081A4}" srcOrd="2" destOrd="0" presId="urn:microsoft.com/office/officeart/2005/8/layout/cycle5"/>
    <dgm:cxn modelId="{96502E7E-B293-4268-85AB-71255967E031}" type="presParOf" srcId="{D100A11E-1CF8-4BD5-BC2E-AF8635490920}" destId="{20283DD3-84FC-43C7-A448-6BDF0C02AAE1}" srcOrd="3" destOrd="0" presId="urn:microsoft.com/office/officeart/2005/8/layout/cycle5"/>
    <dgm:cxn modelId="{0BF2D0B7-B96F-4700-8526-A83527D1465B}" type="presParOf" srcId="{D100A11E-1CF8-4BD5-BC2E-AF8635490920}" destId="{061C2E85-72B8-403A-931E-C21CD2F30115}" srcOrd="4" destOrd="0" presId="urn:microsoft.com/office/officeart/2005/8/layout/cycle5"/>
    <dgm:cxn modelId="{2FE928BC-9689-419C-BEAD-6ACA26291962}" type="presParOf" srcId="{D100A11E-1CF8-4BD5-BC2E-AF8635490920}" destId="{A5F36180-F0B8-495C-8A72-E04E92CD01EF}" srcOrd="5" destOrd="0" presId="urn:microsoft.com/office/officeart/2005/8/layout/cycle5"/>
    <dgm:cxn modelId="{EB1384AF-EC71-4F9A-9011-50A5C3E7785F}" type="presParOf" srcId="{D100A11E-1CF8-4BD5-BC2E-AF8635490920}" destId="{4BB4430A-1B57-4852-B101-D072AB6A89BB}" srcOrd="6" destOrd="0" presId="urn:microsoft.com/office/officeart/2005/8/layout/cycle5"/>
    <dgm:cxn modelId="{DF69D2C4-867D-4174-A23B-360C1560C4C7}" type="presParOf" srcId="{D100A11E-1CF8-4BD5-BC2E-AF8635490920}" destId="{0E6CC878-361B-4114-94DA-D50C07F51440}" srcOrd="7" destOrd="0" presId="urn:microsoft.com/office/officeart/2005/8/layout/cycle5"/>
    <dgm:cxn modelId="{8B6C80E7-5D1B-4EB9-A7C9-62A0A87B93E8}" type="presParOf" srcId="{D100A11E-1CF8-4BD5-BC2E-AF8635490920}" destId="{0F32A779-0562-4117-AB0D-82F5E99E6587}" srcOrd="8" destOrd="0" presId="urn:microsoft.com/office/officeart/2005/8/layout/cycle5"/>
    <dgm:cxn modelId="{8EA546A6-2802-4525-B677-4081DC8DD5A0}" type="presParOf" srcId="{D100A11E-1CF8-4BD5-BC2E-AF8635490920}" destId="{5CA2C980-D592-4B76-A3B4-3827705641E0}" srcOrd="9" destOrd="0" presId="urn:microsoft.com/office/officeart/2005/8/layout/cycle5"/>
    <dgm:cxn modelId="{AEED902B-C11A-452E-873D-8B48DB787B41}" type="presParOf" srcId="{D100A11E-1CF8-4BD5-BC2E-AF8635490920}" destId="{7ABFF185-FDDC-4884-A51F-57B29C7F0773}" srcOrd="10" destOrd="0" presId="urn:microsoft.com/office/officeart/2005/8/layout/cycle5"/>
    <dgm:cxn modelId="{C8D134FF-E1C6-4FDF-A3D0-46CEB108D2AD}" type="presParOf" srcId="{D100A11E-1CF8-4BD5-BC2E-AF8635490920}" destId="{B4AECBA3-EE15-4C94-B7EE-8548CA3F64B7}" srcOrd="11" destOrd="0" presId="urn:microsoft.com/office/officeart/2005/8/layout/cycle5"/>
    <dgm:cxn modelId="{573924AD-9589-4153-B5FB-CBC8B4DD1144}" type="presParOf" srcId="{D100A11E-1CF8-4BD5-BC2E-AF8635490920}" destId="{020FFDA6-1DF9-4464-B55E-AFCEE34F3CCF}" srcOrd="12" destOrd="0" presId="urn:microsoft.com/office/officeart/2005/8/layout/cycle5"/>
    <dgm:cxn modelId="{E9EBA911-9433-4375-8F90-35509A6D67DA}" type="presParOf" srcId="{D100A11E-1CF8-4BD5-BC2E-AF8635490920}" destId="{4EC7C2E9-9C5F-4C6D-873B-20E9BDCE0A2E}" srcOrd="13" destOrd="0" presId="urn:microsoft.com/office/officeart/2005/8/layout/cycle5"/>
    <dgm:cxn modelId="{72F5EC10-7571-421A-ADF6-643F3B339AA0}" type="presParOf" srcId="{D100A11E-1CF8-4BD5-BC2E-AF8635490920}" destId="{FA7FFA55-2FD5-4B77-9B0D-1DCAE6287C4F}"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26CA8-7092-4AEE-B1BA-EE0052A5FACF}">
      <dsp:nvSpPr>
        <dsp:cNvPr id="0" name=""/>
        <dsp:cNvSpPr/>
      </dsp:nvSpPr>
      <dsp:spPr>
        <a:xfrm rot="5400000">
          <a:off x="-197510" y="287179"/>
          <a:ext cx="1316734" cy="92171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Direct Heirs</a:t>
          </a:r>
          <a:endParaRPr lang="en-GB" sz="1600" kern="1200" dirty="0"/>
        </a:p>
      </dsp:txBody>
      <dsp:txXfrm rot="-5400000">
        <a:off x="0" y="550526"/>
        <a:ext cx="921714" cy="395020"/>
      </dsp:txXfrm>
    </dsp:sp>
    <dsp:sp modelId="{18E54CBF-FFA8-4DAB-BB4D-8972449CB008}">
      <dsp:nvSpPr>
        <dsp:cNvPr id="0" name=""/>
        <dsp:cNvSpPr/>
      </dsp:nvSpPr>
      <dsp:spPr>
        <a:xfrm rot="5400000">
          <a:off x="3832639" y="-2907509"/>
          <a:ext cx="1028834" cy="685068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smtClean="0">
              <a:latin typeface="Arial" panose="020B0604020202020204" pitchFamily="34" charset="0"/>
              <a:cs typeface="Arial" panose="020B0604020202020204" pitchFamily="34" charset="0"/>
            </a:rPr>
            <a:t>Up to 100,000 euros can be inherited tax-free and then tax is payable on amounts at: (Up to 8,072 5%  /8,073 – 12,109   10% / 12,110 – 15,932 15% / 15,933 – 552,324 20%   / 552,325 – 902,939 30%   / 902,839 – 1,905,677  40%  / then ... 45%)          </a:t>
          </a:r>
          <a:endParaRPr lang="en-GB" sz="1400" b="1" kern="1200" dirty="0">
            <a:latin typeface="Arial" panose="020B0604020202020204" pitchFamily="34" charset="0"/>
            <a:cs typeface="Arial" panose="020B0604020202020204" pitchFamily="34" charset="0"/>
          </a:endParaRPr>
        </a:p>
      </dsp:txBody>
      <dsp:txXfrm rot="-5400000">
        <a:off x="921714" y="53640"/>
        <a:ext cx="6800461" cy="928386"/>
      </dsp:txXfrm>
    </dsp:sp>
    <dsp:sp modelId="{62750692-4AF3-44B5-BF5D-339967215C0A}">
      <dsp:nvSpPr>
        <dsp:cNvPr id="0" name=""/>
        <dsp:cNvSpPr/>
      </dsp:nvSpPr>
      <dsp:spPr>
        <a:xfrm rot="5400000">
          <a:off x="-197510" y="1411069"/>
          <a:ext cx="1316734" cy="92171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Brothers &amp; Sisters</a:t>
          </a:r>
          <a:endParaRPr lang="en-GB" sz="1600" kern="1200" dirty="0"/>
        </a:p>
      </dsp:txBody>
      <dsp:txXfrm rot="-5400000">
        <a:off x="0" y="1674416"/>
        <a:ext cx="921714" cy="395020"/>
      </dsp:txXfrm>
    </dsp:sp>
    <dsp:sp modelId="{567BC401-B777-4E05-85DC-FC3D0AECA045}">
      <dsp:nvSpPr>
        <dsp:cNvPr id="0" name=""/>
        <dsp:cNvSpPr/>
      </dsp:nvSpPr>
      <dsp:spPr>
        <a:xfrm rot="5400000">
          <a:off x="3919118" y="-1778204"/>
          <a:ext cx="855877" cy="685068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smtClean="0">
              <a:latin typeface="Arial" panose="020B0604020202020204" pitchFamily="34" charset="0"/>
              <a:cs typeface="Arial" panose="020B0604020202020204" pitchFamily="34" charset="0"/>
            </a:rPr>
            <a:t>Up to 15,932 euros tax free, then rates are:</a:t>
          </a:r>
          <a:endParaRPr lang="en-GB" sz="1400" b="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GB" sz="1400" b="1" kern="1200" dirty="0" smtClean="0">
              <a:latin typeface="Arial" panose="020B0604020202020204" pitchFamily="34" charset="0"/>
              <a:cs typeface="Arial" panose="020B0604020202020204" pitchFamily="34" charset="0"/>
            </a:rPr>
            <a:t>( Up to 24,430…….35%   /    Then...  45%  )</a:t>
          </a:r>
          <a:endParaRPr lang="en-GB" sz="1400" b="1" kern="1200" dirty="0">
            <a:latin typeface="Arial" panose="020B0604020202020204" pitchFamily="34" charset="0"/>
            <a:cs typeface="Arial" panose="020B0604020202020204" pitchFamily="34" charset="0"/>
          </a:endParaRPr>
        </a:p>
      </dsp:txBody>
      <dsp:txXfrm rot="-5400000">
        <a:off x="921714" y="1260980"/>
        <a:ext cx="6808905" cy="772317"/>
      </dsp:txXfrm>
    </dsp:sp>
    <dsp:sp modelId="{CEA9D556-1979-4132-AB9A-0D524EC7DC27}">
      <dsp:nvSpPr>
        <dsp:cNvPr id="0" name=""/>
        <dsp:cNvSpPr/>
      </dsp:nvSpPr>
      <dsp:spPr>
        <a:xfrm rot="5400000">
          <a:off x="-197510" y="2534959"/>
          <a:ext cx="1316734" cy="92171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Other relatives and unrelated people</a:t>
          </a:r>
          <a:endParaRPr lang="en-GB" sz="1000" kern="1200" dirty="0"/>
        </a:p>
      </dsp:txBody>
      <dsp:txXfrm rot="-5400000">
        <a:off x="0" y="2798306"/>
        <a:ext cx="921714" cy="395020"/>
      </dsp:txXfrm>
    </dsp:sp>
    <dsp:sp modelId="{21C51951-B269-4B30-AB9F-5DE262152E92}">
      <dsp:nvSpPr>
        <dsp:cNvPr id="0" name=""/>
        <dsp:cNvSpPr/>
      </dsp:nvSpPr>
      <dsp:spPr>
        <a:xfrm rot="5400000">
          <a:off x="3919118" y="-659954"/>
          <a:ext cx="855877" cy="685068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smtClean="0">
              <a:latin typeface="Arial" panose="020B0604020202020204" pitchFamily="34" charset="0"/>
              <a:cs typeface="Arial" panose="020B0604020202020204" pitchFamily="34" charset="0"/>
            </a:rPr>
            <a:t>Up to 7,967 euros tax free for nephews and nieces; Up to 1,594 euros for more distant relatives tax free.</a:t>
          </a:r>
          <a:endParaRPr lang="en-GB" sz="1400" b="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GB" sz="1400" b="1" kern="1200" dirty="0" smtClean="0">
              <a:latin typeface="Arial" panose="020B0604020202020204" pitchFamily="34" charset="0"/>
              <a:cs typeface="Arial" panose="020B0604020202020204" pitchFamily="34" charset="0"/>
            </a:rPr>
            <a:t>Amounts above this ARE TAXED AT 60%.</a:t>
          </a:r>
          <a:endParaRPr lang="en-GB" sz="1400" b="1" kern="1200" dirty="0">
            <a:latin typeface="Arial" panose="020B0604020202020204" pitchFamily="34" charset="0"/>
            <a:cs typeface="Arial" panose="020B0604020202020204" pitchFamily="34" charset="0"/>
          </a:endParaRPr>
        </a:p>
      </dsp:txBody>
      <dsp:txXfrm rot="-5400000">
        <a:off x="921714" y="2379230"/>
        <a:ext cx="6808905" cy="7723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3D449-A44E-472D-A55B-9128617A82D7}">
      <dsp:nvSpPr>
        <dsp:cNvPr id="0" name=""/>
        <dsp:cNvSpPr/>
      </dsp:nvSpPr>
      <dsp:spPr>
        <a:xfrm rot="16200000">
          <a:off x="857250" y="-857250"/>
          <a:ext cx="2476500" cy="41910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endParaRPr lang="en-GB" sz="1400" b="1" kern="1200" dirty="0" smtClean="0"/>
        </a:p>
        <a:p>
          <a:pPr lvl="0" algn="just" defTabSz="622300">
            <a:lnSpc>
              <a:spcPct val="90000"/>
            </a:lnSpc>
            <a:spcBef>
              <a:spcPct val="0"/>
            </a:spcBef>
            <a:spcAft>
              <a:spcPct val="35000"/>
            </a:spcAft>
          </a:pPr>
          <a:r>
            <a:rPr lang="en-GB" sz="1400" b="1" kern="1200" dirty="0" smtClean="0"/>
            <a:t> </a:t>
          </a:r>
          <a:r>
            <a:rPr lang="en-GB" sz="1400" b="1" kern="1200" dirty="0" smtClean="0">
              <a:latin typeface="Arial" panose="020B0604020202020204" pitchFamily="34" charset="0"/>
              <a:cs typeface="Arial" panose="020B0604020202020204" pitchFamily="34" charset="0"/>
            </a:rPr>
            <a:t>Cost of making a will and opening &amp;   conducting the succession procedure.</a:t>
          </a:r>
          <a:endParaRPr lang="en-GB" sz="1400" kern="1200" dirty="0" smtClean="0">
            <a:latin typeface="Arial" panose="020B0604020202020204" pitchFamily="34" charset="0"/>
            <a:cs typeface="Arial" panose="020B0604020202020204" pitchFamily="34" charset="0"/>
          </a:endParaRPr>
        </a:p>
        <a:p>
          <a:pPr lvl="0" algn="just"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Provable debts of the deceased</a:t>
          </a:r>
          <a:endParaRPr lang="en-GB" sz="1400" kern="1200" dirty="0" smtClean="0">
            <a:latin typeface="Arial" panose="020B0604020202020204" pitchFamily="34" charset="0"/>
            <a:cs typeface="Arial" panose="020B0604020202020204" pitchFamily="34" charset="0"/>
          </a:endParaRPr>
        </a:p>
        <a:p>
          <a:pPr lvl="0" algn="just"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Medical expenses, </a:t>
          </a:r>
          <a:endParaRPr lang="en-GB" sz="1400" kern="1200" dirty="0" smtClean="0">
            <a:latin typeface="Arial" panose="020B0604020202020204" pitchFamily="34" charset="0"/>
            <a:cs typeface="Arial" panose="020B0604020202020204" pitchFamily="34" charset="0"/>
          </a:endParaRPr>
        </a:p>
        <a:p>
          <a:pPr lvl="0" algn="just"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Funeral costs, up to 1500 euros.</a:t>
          </a:r>
          <a:endParaRPr lang="en-GB" sz="1400" kern="1200" dirty="0" smtClean="0">
            <a:latin typeface="Arial" panose="020B0604020202020204" pitchFamily="34" charset="0"/>
            <a:cs typeface="Arial" panose="020B0604020202020204" pitchFamily="34" charset="0"/>
          </a:endParaRPr>
        </a:p>
        <a:p>
          <a:pPr lvl="0" algn="just"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Gifts or legacies made to charities recognised in France, are exempt.</a:t>
          </a:r>
          <a:endParaRPr lang="en-GB" sz="1400" kern="1200" dirty="0">
            <a:latin typeface="Arial" panose="020B0604020202020204" pitchFamily="34" charset="0"/>
            <a:cs typeface="Arial" panose="020B0604020202020204" pitchFamily="34" charset="0"/>
          </a:endParaRPr>
        </a:p>
      </dsp:txBody>
      <dsp:txXfrm rot="5400000">
        <a:off x="0" y="0"/>
        <a:ext cx="4191000" cy="1857375"/>
      </dsp:txXfrm>
    </dsp:sp>
    <dsp:sp modelId="{59CF83AF-9039-4045-8398-6C2BBBC04455}">
      <dsp:nvSpPr>
        <dsp:cNvPr id="0" name=""/>
        <dsp:cNvSpPr/>
      </dsp:nvSpPr>
      <dsp:spPr>
        <a:xfrm>
          <a:off x="4191000" y="0"/>
          <a:ext cx="4191000" cy="24765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b="1" kern="1200" dirty="0" smtClean="0">
              <a:latin typeface="Arial" panose="020B0604020202020204" pitchFamily="34" charset="0"/>
              <a:cs typeface="Arial" panose="020B0604020202020204" pitchFamily="34" charset="0"/>
            </a:rPr>
            <a:t>Allowance of 159,325 euros for heirs with a physical or mental disability</a:t>
          </a:r>
          <a:r>
            <a:rPr lang="en-GB" sz="1800" b="1" kern="1200" dirty="0" smtClean="0">
              <a:latin typeface="Arial" panose="020B0604020202020204" pitchFamily="34" charset="0"/>
              <a:cs typeface="Arial" panose="020B0604020202020204" pitchFamily="34" charset="0"/>
            </a:rPr>
            <a:t>.</a:t>
          </a:r>
          <a:endParaRPr lang="en-GB" sz="1800" kern="1200" dirty="0">
            <a:latin typeface="Arial" panose="020B0604020202020204" pitchFamily="34" charset="0"/>
            <a:cs typeface="Arial" panose="020B0604020202020204" pitchFamily="34" charset="0"/>
          </a:endParaRPr>
        </a:p>
      </dsp:txBody>
      <dsp:txXfrm>
        <a:off x="4191000" y="0"/>
        <a:ext cx="4191000" cy="1857375"/>
      </dsp:txXfrm>
    </dsp:sp>
    <dsp:sp modelId="{D04BEAE4-8DD7-4AA5-A789-9657AFE57A33}">
      <dsp:nvSpPr>
        <dsp:cNvPr id="0" name=""/>
        <dsp:cNvSpPr/>
      </dsp:nvSpPr>
      <dsp:spPr>
        <a:xfrm rot="10800000">
          <a:off x="0" y="2476500"/>
          <a:ext cx="4191000" cy="24765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smtClean="0">
              <a:latin typeface="Arial" panose="020B0604020202020204" pitchFamily="34" charset="0"/>
              <a:cs typeface="Arial" panose="020B0604020202020204" pitchFamily="34" charset="0"/>
            </a:rPr>
            <a:t>If the children have lived continuously in the same home with the deceased and they are single or widowed or divorced at the time of the death, they are exempt from tax </a:t>
          </a:r>
          <a:r>
            <a:rPr lang="en-GB" sz="1400" b="1" kern="1200" dirty="0" smtClean="0">
              <a:latin typeface="Arial" panose="020B0604020202020204" pitchFamily="34" charset="0"/>
              <a:cs typeface="Arial" panose="020B0604020202020204" pitchFamily="34" charset="0"/>
            </a:rPr>
            <a:t>. </a:t>
          </a:r>
          <a:endParaRPr lang="en-GB" sz="1400" kern="1200" dirty="0">
            <a:latin typeface="Arial" panose="020B0604020202020204" pitchFamily="34" charset="0"/>
            <a:cs typeface="Arial" panose="020B0604020202020204" pitchFamily="34" charset="0"/>
          </a:endParaRPr>
        </a:p>
      </dsp:txBody>
      <dsp:txXfrm rot="10800000">
        <a:off x="0" y="3095625"/>
        <a:ext cx="4191000" cy="1857375"/>
      </dsp:txXfrm>
    </dsp:sp>
    <dsp:sp modelId="{4BBCD771-1608-48D3-891B-E34625F820A5}">
      <dsp:nvSpPr>
        <dsp:cNvPr id="0" name=""/>
        <dsp:cNvSpPr/>
      </dsp:nvSpPr>
      <dsp:spPr>
        <a:xfrm rot="5400000">
          <a:off x="5048250" y="1619250"/>
          <a:ext cx="2476500" cy="41910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GB" sz="2700" b="1" kern="1200" dirty="0" smtClean="0">
              <a:latin typeface="Arial" panose="020B0604020202020204" pitchFamily="34" charset="0"/>
              <a:cs typeface="Arial" panose="020B0604020202020204" pitchFamily="34" charset="0"/>
            </a:rPr>
            <a:t>In the case of gifts or legacies to children, the tax free amount is 100,000 euros</a:t>
          </a:r>
          <a:endParaRPr lang="en-GB" sz="2700" kern="1200" dirty="0">
            <a:latin typeface="Arial" panose="020B0604020202020204" pitchFamily="34" charset="0"/>
            <a:cs typeface="Arial" panose="020B0604020202020204" pitchFamily="34" charset="0"/>
          </a:endParaRPr>
        </a:p>
      </dsp:txBody>
      <dsp:txXfrm rot="-5400000">
        <a:off x="4191000" y="3095624"/>
        <a:ext cx="4191000" cy="1857375"/>
      </dsp:txXfrm>
    </dsp:sp>
    <dsp:sp modelId="{5F3CE8E8-5CCF-4139-84AB-987844381060}">
      <dsp:nvSpPr>
        <dsp:cNvPr id="0" name=""/>
        <dsp:cNvSpPr/>
      </dsp:nvSpPr>
      <dsp:spPr>
        <a:xfrm>
          <a:off x="2971796" y="1981200"/>
          <a:ext cx="2514600" cy="1238250"/>
        </a:xfrm>
        <a:prstGeom prst="roundRect">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latin typeface="Arial" panose="020B0604020202020204" pitchFamily="34" charset="0"/>
              <a:cs typeface="Arial" panose="020B0604020202020204" pitchFamily="34" charset="0"/>
            </a:rPr>
            <a:t>Deductions &amp; allowances.</a:t>
          </a:r>
          <a:endParaRPr lang="en-GB" sz="2700" kern="1200" dirty="0">
            <a:latin typeface="Arial" panose="020B0604020202020204" pitchFamily="34" charset="0"/>
            <a:cs typeface="Arial" panose="020B0604020202020204" pitchFamily="34" charset="0"/>
          </a:endParaRPr>
        </a:p>
      </dsp:txBody>
      <dsp:txXfrm>
        <a:off x="3032242" y="2041646"/>
        <a:ext cx="2393708" cy="11173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3D91D-476A-4117-8CC7-767E341A3350}">
      <dsp:nvSpPr>
        <dsp:cNvPr id="0" name=""/>
        <dsp:cNvSpPr/>
      </dsp:nvSpPr>
      <dsp:spPr>
        <a:xfrm>
          <a:off x="0" y="3785745"/>
          <a:ext cx="8382000" cy="1242566"/>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A will made in front of a </a:t>
          </a:r>
          <a:r>
            <a:rPr lang="en-GB" sz="1600" b="1" kern="1200" dirty="0" err="1" smtClean="0">
              <a:latin typeface="Arial" panose="020B0604020202020204" pitchFamily="34" charset="0"/>
              <a:cs typeface="Arial" panose="020B0604020202020204" pitchFamily="34" charset="0"/>
            </a:rPr>
            <a:t>notaire</a:t>
          </a:r>
          <a:r>
            <a:rPr lang="en-GB" sz="1600" b="1" kern="1200" dirty="0" smtClean="0">
              <a:latin typeface="Arial" panose="020B0604020202020204" pitchFamily="34" charset="0"/>
              <a:cs typeface="Arial" panose="020B0604020202020204" pitchFamily="34" charset="0"/>
            </a:rPr>
            <a:t> may later be contested by potential inheritors as being untrue or invalid</a:t>
          </a:r>
          <a:r>
            <a:rPr lang="en-GB" sz="1300" b="1" kern="1200" dirty="0" smtClean="0"/>
            <a:t>.</a:t>
          </a:r>
          <a:endParaRPr lang="en-GB" sz="1300" kern="1200" dirty="0"/>
        </a:p>
      </dsp:txBody>
      <dsp:txXfrm>
        <a:off x="0" y="3785745"/>
        <a:ext cx="8382000" cy="670985"/>
      </dsp:txXfrm>
    </dsp:sp>
    <dsp:sp modelId="{5218EB9F-0937-4BC3-BA8A-A8E094C6DE2E}">
      <dsp:nvSpPr>
        <dsp:cNvPr id="0" name=""/>
        <dsp:cNvSpPr/>
      </dsp:nvSpPr>
      <dsp:spPr>
        <a:xfrm>
          <a:off x="0" y="4431879"/>
          <a:ext cx="4191000" cy="57158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The beneficiaries have to fill out a declaration</a:t>
          </a:r>
          <a:endParaRPr lang="en-GB" sz="1600" b="1" kern="1200" dirty="0">
            <a:latin typeface="Arial" panose="020B0604020202020204" pitchFamily="34" charset="0"/>
            <a:cs typeface="Arial" panose="020B0604020202020204" pitchFamily="34" charset="0"/>
          </a:endParaRPr>
        </a:p>
      </dsp:txBody>
      <dsp:txXfrm>
        <a:off x="0" y="4431879"/>
        <a:ext cx="4191000" cy="571580"/>
      </dsp:txXfrm>
    </dsp:sp>
    <dsp:sp modelId="{A08B6AA5-44B2-463C-B255-32261F6AB1C8}">
      <dsp:nvSpPr>
        <dsp:cNvPr id="0" name=""/>
        <dsp:cNvSpPr/>
      </dsp:nvSpPr>
      <dsp:spPr>
        <a:xfrm>
          <a:off x="4191000" y="4431879"/>
          <a:ext cx="4191000" cy="57158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GB" sz="1400" kern="1200" dirty="0" smtClean="0">
              <a:latin typeface="Arial" panose="020B0604020202020204" pitchFamily="34" charset="0"/>
              <a:cs typeface="Arial" panose="020B0604020202020204" pitchFamily="34" charset="0"/>
            </a:rPr>
            <a:t> </a:t>
          </a:r>
          <a:r>
            <a:rPr lang="en-GB" sz="1400" b="1" kern="1200" dirty="0" smtClean="0">
              <a:latin typeface="Arial" panose="020B0604020202020204" pitchFamily="34" charset="0"/>
              <a:cs typeface="Arial" panose="020B0604020202020204" pitchFamily="34" charset="0"/>
            </a:rPr>
            <a:t>It is better to fill out one together and it is quite often to appoint a proxy to do this on their behalf.</a:t>
          </a:r>
          <a:endParaRPr lang="en-GB" sz="1400" kern="1200" dirty="0">
            <a:latin typeface="Arial" panose="020B0604020202020204" pitchFamily="34" charset="0"/>
            <a:cs typeface="Arial" panose="020B0604020202020204" pitchFamily="34" charset="0"/>
          </a:endParaRPr>
        </a:p>
      </dsp:txBody>
      <dsp:txXfrm>
        <a:off x="4191000" y="4431879"/>
        <a:ext cx="4191000" cy="571580"/>
      </dsp:txXfrm>
    </dsp:sp>
    <dsp:sp modelId="{158198C0-E6AE-4A44-9E8E-C9ED9D08AFC4}">
      <dsp:nvSpPr>
        <dsp:cNvPr id="0" name=""/>
        <dsp:cNvSpPr/>
      </dsp:nvSpPr>
      <dsp:spPr>
        <a:xfrm rot="10800000">
          <a:off x="0" y="1910421"/>
          <a:ext cx="8382000" cy="1911066"/>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A will made in this way is placed in a central register</a:t>
          </a:r>
          <a:endParaRPr lang="en-GB" sz="1600" kern="1200" dirty="0">
            <a:latin typeface="Arial" panose="020B0604020202020204" pitchFamily="34" charset="0"/>
            <a:cs typeface="Arial" panose="020B0604020202020204" pitchFamily="34" charset="0"/>
          </a:endParaRPr>
        </a:p>
      </dsp:txBody>
      <dsp:txXfrm rot="-10800000">
        <a:off x="0" y="1910421"/>
        <a:ext cx="8382000" cy="670784"/>
      </dsp:txXfrm>
    </dsp:sp>
    <dsp:sp modelId="{2CDCCE13-05BD-48B2-A18A-17A46D2EFD4E}">
      <dsp:nvSpPr>
        <dsp:cNvPr id="0" name=""/>
        <dsp:cNvSpPr/>
      </dsp:nvSpPr>
      <dsp:spPr>
        <a:xfrm>
          <a:off x="1133" y="2564101"/>
          <a:ext cx="4113237" cy="571408"/>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GB" sz="1600" b="1" i="1" kern="1200" dirty="0" err="1" smtClean="0">
              <a:latin typeface="Arial" panose="020B0604020202020204" pitchFamily="34" charset="0"/>
              <a:cs typeface="Arial" panose="020B0604020202020204" pitchFamily="34" charset="0"/>
            </a:rPr>
            <a:t>Fichier</a:t>
          </a:r>
          <a:r>
            <a:rPr lang="en-GB" sz="1600" b="1" i="1" kern="1200" dirty="0" smtClean="0">
              <a:latin typeface="Arial" panose="020B0604020202020204" pitchFamily="34" charset="0"/>
              <a:cs typeface="Arial" panose="020B0604020202020204" pitchFamily="34" charset="0"/>
            </a:rPr>
            <a:t> National des Dispositions de </a:t>
          </a:r>
          <a:r>
            <a:rPr lang="en-GB" sz="1600" b="1" i="1" kern="1200" dirty="0" err="1" smtClean="0">
              <a:latin typeface="Arial" panose="020B0604020202020204" pitchFamily="34" charset="0"/>
              <a:cs typeface="Arial" panose="020B0604020202020204" pitchFamily="34" charset="0"/>
            </a:rPr>
            <a:t>Dernières</a:t>
          </a:r>
          <a:r>
            <a:rPr lang="en-GB" sz="1600" b="1" i="1" kern="1200" dirty="0" smtClean="0">
              <a:latin typeface="Arial" panose="020B0604020202020204" pitchFamily="34" charset="0"/>
              <a:cs typeface="Arial" panose="020B0604020202020204" pitchFamily="34" charset="0"/>
            </a:rPr>
            <a:t> </a:t>
          </a:r>
          <a:r>
            <a:rPr lang="en-GB" sz="1600" b="1" i="1" kern="1200" dirty="0" err="1" smtClean="0">
              <a:latin typeface="Arial" panose="020B0604020202020204" pitchFamily="34" charset="0"/>
              <a:cs typeface="Arial" panose="020B0604020202020204" pitchFamily="34" charset="0"/>
            </a:rPr>
            <a:t>Volontés</a:t>
          </a:r>
          <a:r>
            <a:rPr lang="en-GB" sz="1600" b="1" i="1" kern="1200" dirty="0" smtClean="0">
              <a:latin typeface="Arial" panose="020B0604020202020204" pitchFamily="34" charset="0"/>
              <a:cs typeface="Arial" panose="020B0604020202020204" pitchFamily="34" charset="0"/>
            </a:rPr>
            <a:t> </a:t>
          </a:r>
          <a:endParaRPr lang="en-GB" sz="1600" kern="1200" dirty="0">
            <a:latin typeface="Arial" panose="020B0604020202020204" pitchFamily="34" charset="0"/>
            <a:cs typeface="Arial" panose="020B0604020202020204" pitchFamily="34" charset="0"/>
          </a:endParaRPr>
        </a:p>
      </dsp:txBody>
      <dsp:txXfrm>
        <a:off x="1133" y="2564101"/>
        <a:ext cx="4113237" cy="571408"/>
      </dsp:txXfrm>
    </dsp:sp>
    <dsp:sp modelId="{7AF69EC2-40C9-4B06-A24D-AC6CE95A3398}">
      <dsp:nvSpPr>
        <dsp:cNvPr id="0" name=""/>
        <dsp:cNvSpPr/>
      </dsp:nvSpPr>
      <dsp:spPr>
        <a:xfrm>
          <a:off x="4114370" y="2554150"/>
          <a:ext cx="4266496" cy="59131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Can be recovered at a later date by any </a:t>
          </a:r>
          <a:r>
            <a:rPr lang="en-GB" sz="1600" b="1" kern="1200" dirty="0" err="1" smtClean="0">
              <a:latin typeface="Arial" panose="020B0604020202020204" pitchFamily="34" charset="0"/>
              <a:cs typeface="Arial" panose="020B0604020202020204" pitchFamily="34" charset="0"/>
            </a:rPr>
            <a:t>Notaire</a:t>
          </a:r>
          <a:r>
            <a:rPr lang="en-GB" sz="1600" b="1" kern="1200" dirty="0" smtClean="0">
              <a:latin typeface="Arial" panose="020B0604020202020204" pitchFamily="34" charset="0"/>
              <a:cs typeface="Arial" panose="020B0604020202020204" pitchFamily="34" charset="0"/>
            </a:rPr>
            <a:t> who may be instructed to deal with the inheritance</a:t>
          </a:r>
          <a:endParaRPr lang="en-GB" sz="1600" kern="1200" dirty="0">
            <a:latin typeface="Arial" panose="020B0604020202020204" pitchFamily="34" charset="0"/>
            <a:cs typeface="Arial" panose="020B0604020202020204" pitchFamily="34" charset="0"/>
          </a:endParaRPr>
        </a:p>
      </dsp:txBody>
      <dsp:txXfrm>
        <a:off x="4114370" y="2554150"/>
        <a:ext cx="4266496" cy="591311"/>
      </dsp:txXfrm>
    </dsp:sp>
    <dsp:sp modelId="{59A39DDD-29BA-450B-A875-FCDFC0002FB8}">
      <dsp:nvSpPr>
        <dsp:cNvPr id="0" name=""/>
        <dsp:cNvSpPr/>
      </dsp:nvSpPr>
      <dsp:spPr>
        <a:xfrm rot="10800000">
          <a:off x="0" y="0"/>
          <a:ext cx="8382000" cy="1911066"/>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You can make a Simple will in writing, without any formality, [</a:t>
          </a:r>
          <a:r>
            <a:rPr lang="en-GB" sz="1600" b="1" kern="1200" dirty="0" err="1" smtClean="0">
              <a:latin typeface="Arial" panose="020B0604020202020204" pitchFamily="34" charset="0"/>
              <a:cs typeface="Arial" panose="020B0604020202020204" pitchFamily="34" charset="0"/>
            </a:rPr>
            <a:t>Holographe</a:t>
          </a:r>
          <a:r>
            <a:rPr lang="en-GB" sz="1600" b="1" kern="1200" dirty="0" smtClean="0">
              <a:latin typeface="Arial" panose="020B0604020202020204" pitchFamily="34" charset="0"/>
              <a:cs typeface="Arial" panose="020B0604020202020204" pitchFamily="34" charset="0"/>
            </a:rPr>
            <a:t>] but it is preferable that it is drafted by a </a:t>
          </a:r>
          <a:r>
            <a:rPr lang="en-GB" sz="1600" b="1" kern="1200" dirty="0" err="1" smtClean="0">
              <a:latin typeface="Arial" panose="020B0604020202020204" pitchFamily="34" charset="0"/>
              <a:cs typeface="Arial" panose="020B0604020202020204" pitchFamily="34" charset="0"/>
            </a:rPr>
            <a:t>Notaire</a:t>
          </a:r>
          <a:endParaRPr lang="en-GB" sz="1600" kern="1200" dirty="0">
            <a:latin typeface="Arial" panose="020B0604020202020204" pitchFamily="34" charset="0"/>
            <a:cs typeface="Arial" panose="020B0604020202020204" pitchFamily="34" charset="0"/>
          </a:endParaRPr>
        </a:p>
      </dsp:txBody>
      <dsp:txXfrm rot="-10800000">
        <a:off x="0" y="0"/>
        <a:ext cx="8382000" cy="670784"/>
      </dsp:txXfrm>
    </dsp:sp>
    <dsp:sp modelId="{B46573B9-0E02-4BCB-B82C-56B444588BAB}">
      <dsp:nvSpPr>
        <dsp:cNvPr id="0" name=""/>
        <dsp:cNvSpPr/>
      </dsp:nvSpPr>
      <dsp:spPr>
        <a:xfrm>
          <a:off x="0" y="671673"/>
          <a:ext cx="4191000" cy="571408"/>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Through a </a:t>
          </a:r>
          <a:r>
            <a:rPr lang="en-GB" sz="1400" b="1" kern="1200" dirty="0" err="1" smtClean="0">
              <a:latin typeface="Arial" panose="020B0604020202020204" pitchFamily="34" charset="0"/>
              <a:cs typeface="Arial" panose="020B0604020202020204" pitchFamily="34" charset="0"/>
            </a:rPr>
            <a:t>Notaire</a:t>
          </a:r>
          <a:r>
            <a:rPr lang="en-GB" sz="1400" b="1" kern="1200" dirty="0" smtClean="0">
              <a:latin typeface="Arial" panose="020B0604020202020204" pitchFamily="34" charset="0"/>
              <a:cs typeface="Arial" panose="020B0604020202020204" pitchFamily="34" charset="0"/>
            </a:rPr>
            <a:t> (Authentic will) the risk that it can be lost or contested is removed.</a:t>
          </a:r>
          <a:endParaRPr lang="en-GB" sz="1400" kern="1200" dirty="0">
            <a:latin typeface="Arial" panose="020B0604020202020204" pitchFamily="34" charset="0"/>
            <a:cs typeface="Arial" panose="020B0604020202020204" pitchFamily="34" charset="0"/>
          </a:endParaRPr>
        </a:p>
      </dsp:txBody>
      <dsp:txXfrm>
        <a:off x="0" y="671673"/>
        <a:ext cx="4191000" cy="571408"/>
      </dsp:txXfrm>
    </dsp:sp>
    <dsp:sp modelId="{0E3B8B84-F941-4B7F-BF65-C097C7E7A4C6}">
      <dsp:nvSpPr>
        <dsp:cNvPr id="0" name=""/>
        <dsp:cNvSpPr/>
      </dsp:nvSpPr>
      <dsp:spPr>
        <a:xfrm>
          <a:off x="4191000" y="671673"/>
          <a:ext cx="4191000" cy="571408"/>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The cost of preparing the will through a </a:t>
          </a:r>
          <a:r>
            <a:rPr lang="en-GB" sz="1400" b="1" kern="1200" dirty="0" err="1" smtClean="0">
              <a:latin typeface="Arial" panose="020B0604020202020204" pitchFamily="34" charset="0"/>
              <a:cs typeface="Arial" panose="020B0604020202020204" pitchFamily="34" charset="0"/>
            </a:rPr>
            <a:t>notaire</a:t>
          </a:r>
          <a:r>
            <a:rPr lang="en-GB" sz="1400" b="1" kern="1200" dirty="0" smtClean="0">
              <a:latin typeface="Arial" panose="020B0604020202020204" pitchFamily="34" charset="0"/>
              <a:cs typeface="Arial" panose="020B0604020202020204" pitchFamily="34" charset="0"/>
            </a:rPr>
            <a:t> is around €200</a:t>
          </a:r>
          <a:endParaRPr lang="en-GB" sz="1400" kern="1200" dirty="0">
            <a:latin typeface="Arial" panose="020B0604020202020204" pitchFamily="34" charset="0"/>
            <a:cs typeface="Arial" panose="020B0604020202020204" pitchFamily="34" charset="0"/>
          </a:endParaRPr>
        </a:p>
      </dsp:txBody>
      <dsp:txXfrm>
        <a:off x="4191000" y="671673"/>
        <a:ext cx="4191000" cy="5714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1CAF1-57FA-4E72-9430-2B8EE0289701}">
      <dsp:nvSpPr>
        <dsp:cNvPr id="0" name=""/>
        <dsp:cNvSpPr/>
      </dsp:nvSpPr>
      <dsp:spPr>
        <a:xfrm>
          <a:off x="0" y="3531210"/>
          <a:ext cx="8229600" cy="1159022"/>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b="1" kern="1200" dirty="0" err="1" smtClean="0">
              <a:latin typeface="Arial" panose="020B0604020202020204" pitchFamily="34" charset="0"/>
              <a:cs typeface="Arial" panose="020B0604020202020204" pitchFamily="34" charset="0"/>
            </a:rPr>
            <a:t>Notaire</a:t>
          </a:r>
          <a:r>
            <a:rPr lang="en-GB" sz="2400" b="1" kern="1200" dirty="0" smtClean="0">
              <a:latin typeface="Arial" panose="020B0604020202020204" pitchFamily="34" charset="0"/>
              <a:cs typeface="Arial" panose="020B0604020202020204" pitchFamily="34" charset="0"/>
            </a:rPr>
            <a:t> prepares an </a:t>
          </a:r>
          <a:r>
            <a:rPr lang="en-GB" sz="2400" b="1" kern="1200" dirty="0" err="1" smtClean="0">
              <a:latin typeface="Arial" panose="020B0604020202020204" pitchFamily="34" charset="0"/>
              <a:cs typeface="Arial" panose="020B0604020202020204" pitchFamily="34" charset="0"/>
            </a:rPr>
            <a:t>acte</a:t>
          </a:r>
          <a:r>
            <a:rPr lang="en-GB" sz="2400" b="1" kern="1200" dirty="0" smtClean="0">
              <a:latin typeface="Arial" panose="020B0604020202020204" pitchFamily="34" charset="0"/>
              <a:cs typeface="Arial" panose="020B0604020202020204" pitchFamily="34" charset="0"/>
            </a:rPr>
            <a:t> de </a:t>
          </a:r>
          <a:r>
            <a:rPr lang="en-GB" sz="2400" b="1" kern="1200" dirty="0" err="1" smtClean="0">
              <a:latin typeface="Arial" panose="020B0604020202020204" pitchFamily="34" charset="0"/>
              <a:cs typeface="Arial" panose="020B0604020202020204" pitchFamily="34" charset="0"/>
            </a:rPr>
            <a:t>notaire</a:t>
          </a:r>
          <a:endParaRPr lang="en-GB" sz="2400" b="1" kern="1200" dirty="0">
            <a:latin typeface="Arial" panose="020B0604020202020204" pitchFamily="34" charset="0"/>
            <a:cs typeface="Arial" panose="020B0604020202020204" pitchFamily="34" charset="0"/>
          </a:endParaRPr>
        </a:p>
      </dsp:txBody>
      <dsp:txXfrm>
        <a:off x="0" y="3531210"/>
        <a:ext cx="8229600" cy="625871"/>
      </dsp:txXfrm>
    </dsp:sp>
    <dsp:sp modelId="{E449F8B7-853D-4272-9201-F59661A13C62}">
      <dsp:nvSpPr>
        <dsp:cNvPr id="0" name=""/>
        <dsp:cNvSpPr/>
      </dsp:nvSpPr>
      <dsp:spPr>
        <a:xfrm>
          <a:off x="0" y="4133902"/>
          <a:ext cx="4114799" cy="53315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Where it sets out how the estate is to be distributed</a:t>
          </a:r>
          <a:endParaRPr lang="en-GB" sz="1600" kern="1200" dirty="0">
            <a:latin typeface="Arial" panose="020B0604020202020204" pitchFamily="34" charset="0"/>
            <a:cs typeface="Arial" panose="020B0604020202020204" pitchFamily="34" charset="0"/>
          </a:endParaRPr>
        </a:p>
      </dsp:txBody>
      <dsp:txXfrm>
        <a:off x="0" y="4133902"/>
        <a:ext cx="4114799" cy="533150"/>
      </dsp:txXfrm>
    </dsp:sp>
    <dsp:sp modelId="{F507BDBD-3224-4922-A2BA-EC5C1853F5FA}">
      <dsp:nvSpPr>
        <dsp:cNvPr id="0" name=""/>
        <dsp:cNvSpPr/>
      </dsp:nvSpPr>
      <dsp:spPr>
        <a:xfrm>
          <a:off x="4114800" y="4133902"/>
          <a:ext cx="4114799" cy="53315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The succession procedure is carried out by the </a:t>
          </a:r>
          <a:r>
            <a:rPr lang="en-GB" sz="1600" b="1" kern="1200" dirty="0" err="1" smtClean="0">
              <a:latin typeface="Arial" panose="020B0604020202020204" pitchFamily="34" charset="0"/>
              <a:cs typeface="Arial" panose="020B0604020202020204" pitchFamily="34" charset="0"/>
            </a:rPr>
            <a:t>notaire</a:t>
          </a:r>
          <a:r>
            <a:rPr lang="en-GB" sz="1600" b="1" kern="1200" dirty="0" smtClean="0">
              <a:latin typeface="Arial" panose="020B0604020202020204" pitchFamily="34" charset="0"/>
              <a:cs typeface="Arial" panose="020B0604020202020204" pitchFamily="34" charset="0"/>
            </a:rPr>
            <a:t>.</a:t>
          </a:r>
          <a:endParaRPr lang="en-GB" sz="1600" kern="1200" dirty="0">
            <a:latin typeface="Arial" panose="020B0604020202020204" pitchFamily="34" charset="0"/>
            <a:cs typeface="Arial" panose="020B0604020202020204" pitchFamily="34" charset="0"/>
          </a:endParaRPr>
        </a:p>
      </dsp:txBody>
      <dsp:txXfrm>
        <a:off x="4114800" y="4133902"/>
        <a:ext cx="4114799" cy="533150"/>
      </dsp:txXfrm>
    </dsp:sp>
    <dsp:sp modelId="{599FB0AC-921F-4E97-86B4-E0E2F0B2E7AD}">
      <dsp:nvSpPr>
        <dsp:cNvPr id="0" name=""/>
        <dsp:cNvSpPr/>
      </dsp:nvSpPr>
      <dsp:spPr>
        <a:xfrm rot="10800000">
          <a:off x="0" y="1766019"/>
          <a:ext cx="8229600" cy="1782576"/>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b="1" kern="1200" dirty="0" smtClean="0">
              <a:latin typeface="Arial" panose="020B0604020202020204" pitchFamily="34" charset="0"/>
              <a:cs typeface="Arial" panose="020B0604020202020204" pitchFamily="34" charset="0"/>
            </a:rPr>
            <a:t>Inventory and valuation</a:t>
          </a:r>
          <a:endParaRPr lang="en-GB" sz="2400" b="1" kern="1200" dirty="0">
            <a:latin typeface="Arial" panose="020B0604020202020204" pitchFamily="34" charset="0"/>
            <a:cs typeface="Arial" panose="020B0604020202020204" pitchFamily="34" charset="0"/>
          </a:endParaRPr>
        </a:p>
      </dsp:txBody>
      <dsp:txXfrm rot="-10800000">
        <a:off x="0" y="1766019"/>
        <a:ext cx="8229600" cy="625684"/>
      </dsp:txXfrm>
    </dsp:sp>
    <dsp:sp modelId="{5DE300B4-DBE4-49F2-9204-8487C49D5F36}">
      <dsp:nvSpPr>
        <dsp:cNvPr id="0" name=""/>
        <dsp:cNvSpPr/>
      </dsp:nvSpPr>
      <dsp:spPr>
        <a:xfrm>
          <a:off x="0" y="2391704"/>
          <a:ext cx="4114799" cy="5329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By the </a:t>
          </a:r>
          <a:r>
            <a:rPr lang="en-GB" sz="1600" b="1" kern="1200" dirty="0" err="1" smtClean="0">
              <a:latin typeface="Arial" panose="020B0604020202020204" pitchFamily="34" charset="0"/>
              <a:cs typeface="Arial" panose="020B0604020202020204" pitchFamily="34" charset="0"/>
            </a:rPr>
            <a:t>notaire</a:t>
          </a:r>
          <a:r>
            <a:rPr lang="en-GB" sz="1600" b="1" kern="1200" dirty="0" smtClean="0">
              <a:latin typeface="Arial" panose="020B0604020202020204" pitchFamily="34" charset="0"/>
              <a:cs typeface="Arial" panose="020B0604020202020204" pitchFamily="34" charset="0"/>
            </a:rPr>
            <a:t> </a:t>
          </a:r>
          <a:endParaRPr lang="en-GB" sz="1600" b="1" kern="1200" dirty="0">
            <a:latin typeface="Arial" panose="020B0604020202020204" pitchFamily="34" charset="0"/>
            <a:cs typeface="Arial" panose="020B0604020202020204" pitchFamily="34" charset="0"/>
          </a:endParaRPr>
        </a:p>
      </dsp:txBody>
      <dsp:txXfrm>
        <a:off x="0" y="2391704"/>
        <a:ext cx="4114799" cy="532990"/>
      </dsp:txXfrm>
    </dsp:sp>
    <dsp:sp modelId="{3B8743F6-7710-4747-AC17-DB8D9D52873B}">
      <dsp:nvSpPr>
        <dsp:cNvPr id="0" name=""/>
        <dsp:cNvSpPr/>
      </dsp:nvSpPr>
      <dsp:spPr>
        <a:xfrm>
          <a:off x="4114800" y="2405060"/>
          <a:ext cx="4114799" cy="5329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 A professional </a:t>
          </a:r>
          <a:r>
            <a:rPr lang="en-GB" sz="1600" b="1" kern="1200" dirty="0" err="1" smtClean="0">
              <a:latin typeface="Arial" panose="020B0604020202020204" pitchFamily="34" charset="0"/>
              <a:cs typeface="Arial" panose="020B0604020202020204" pitchFamily="34" charset="0"/>
            </a:rPr>
            <a:t>valuer</a:t>
          </a:r>
          <a:r>
            <a:rPr lang="en-GB" sz="1600" b="1" kern="1200" dirty="0" smtClean="0">
              <a:latin typeface="Arial" panose="020B0604020202020204" pitchFamily="34" charset="0"/>
              <a:cs typeface="Arial" panose="020B0604020202020204" pitchFamily="34" charset="0"/>
            </a:rPr>
            <a:t> may be necessary</a:t>
          </a:r>
          <a:endParaRPr lang="en-GB" sz="1600" b="1" kern="1200" dirty="0">
            <a:latin typeface="Arial" panose="020B0604020202020204" pitchFamily="34" charset="0"/>
            <a:cs typeface="Arial" panose="020B0604020202020204" pitchFamily="34" charset="0"/>
          </a:endParaRPr>
        </a:p>
      </dsp:txBody>
      <dsp:txXfrm>
        <a:off x="4114800" y="2405060"/>
        <a:ext cx="4114799" cy="532990"/>
      </dsp:txXfrm>
    </dsp:sp>
    <dsp:sp modelId="{18B6A97A-E45E-4523-97A1-FD8516BEFB9A}">
      <dsp:nvSpPr>
        <dsp:cNvPr id="0" name=""/>
        <dsp:cNvSpPr/>
      </dsp:nvSpPr>
      <dsp:spPr>
        <a:xfrm rot="10800000">
          <a:off x="0" y="829"/>
          <a:ext cx="8229600" cy="1782576"/>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b="1" kern="1200" dirty="0" smtClean="0">
              <a:latin typeface="Arial" panose="020B0604020202020204" pitchFamily="34" charset="0"/>
              <a:cs typeface="Arial" panose="020B0604020202020204" pitchFamily="34" charset="0"/>
            </a:rPr>
            <a:t>The procedure after the death</a:t>
          </a:r>
          <a:endParaRPr lang="en-GB" sz="2400" kern="1200" dirty="0">
            <a:latin typeface="Arial" panose="020B0604020202020204" pitchFamily="34" charset="0"/>
            <a:cs typeface="Arial" panose="020B0604020202020204" pitchFamily="34" charset="0"/>
          </a:endParaRPr>
        </a:p>
      </dsp:txBody>
      <dsp:txXfrm rot="-10800000">
        <a:off x="0" y="829"/>
        <a:ext cx="8229600" cy="625684"/>
      </dsp:txXfrm>
    </dsp:sp>
    <dsp:sp modelId="{CDDF3F8C-10F9-4BE5-85B5-D2FF7FA6E90F}">
      <dsp:nvSpPr>
        <dsp:cNvPr id="0" name=""/>
        <dsp:cNvSpPr/>
      </dsp:nvSpPr>
      <dsp:spPr>
        <a:xfrm>
          <a:off x="156" y="584289"/>
          <a:ext cx="4267184" cy="617437"/>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GB" sz="1400" b="1" kern="1200" dirty="0" smtClean="0"/>
            <a:t>Commenced by the relatives to deal with the formalities of registering the death.</a:t>
          </a:r>
          <a:endParaRPr lang="en-GB" sz="1400" kern="1200" dirty="0"/>
        </a:p>
      </dsp:txBody>
      <dsp:txXfrm>
        <a:off x="156" y="584289"/>
        <a:ext cx="4267184" cy="617437"/>
      </dsp:txXfrm>
    </dsp:sp>
    <dsp:sp modelId="{D0B26D3F-186E-4376-8A7E-47EB7F2FBC56}">
      <dsp:nvSpPr>
        <dsp:cNvPr id="0" name=""/>
        <dsp:cNvSpPr/>
      </dsp:nvSpPr>
      <dsp:spPr>
        <a:xfrm>
          <a:off x="4267340" y="600154"/>
          <a:ext cx="3962102" cy="585708"/>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just" defTabSz="622300">
            <a:lnSpc>
              <a:spcPct val="90000"/>
            </a:lnSpc>
            <a:spcBef>
              <a:spcPct val="0"/>
            </a:spcBef>
            <a:spcAft>
              <a:spcPct val="35000"/>
            </a:spcAft>
          </a:pPr>
          <a:endParaRPr lang="en-GB" sz="1400" b="1" kern="1200" dirty="0" smtClean="0"/>
        </a:p>
        <a:p>
          <a:pPr lvl="0" algn="just" defTabSz="622300">
            <a:lnSpc>
              <a:spcPct val="90000"/>
            </a:lnSpc>
            <a:spcBef>
              <a:spcPct val="0"/>
            </a:spcBef>
            <a:spcAft>
              <a:spcPct val="35000"/>
            </a:spcAft>
          </a:pPr>
          <a:r>
            <a:rPr lang="en-GB" sz="1400" b="1" kern="1200" dirty="0" smtClean="0"/>
            <a:t>The </a:t>
          </a:r>
          <a:r>
            <a:rPr lang="en-GB" sz="1400" b="1" kern="1200" dirty="0" err="1" smtClean="0"/>
            <a:t>Notaire</a:t>
          </a:r>
          <a:r>
            <a:rPr lang="en-GB" sz="1400" b="1" kern="1200" dirty="0" smtClean="0"/>
            <a:t> will  prepare this declaration. it has to be signed by the beneficiaries.</a:t>
          </a:r>
          <a:endParaRPr lang="en-GB" sz="1400" kern="1200" dirty="0" smtClean="0"/>
        </a:p>
        <a:p>
          <a:pPr lvl="0" algn="just" defTabSz="622300">
            <a:lnSpc>
              <a:spcPct val="90000"/>
            </a:lnSpc>
            <a:spcBef>
              <a:spcPct val="0"/>
            </a:spcBef>
            <a:spcAft>
              <a:spcPct val="35000"/>
            </a:spcAft>
          </a:pPr>
          <a:endParaRPr lang="en-GB" sz="1400" kern="1200" dirty="0"/>
        </a:p>
      </dsp:txBody>
      <dsp:txXfrm>
        <a:off x="4267340" y="600154"/>
        <a:ext cx="3962102" cy="585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DACE4-E4DD-4086-BFCC-E2254EB2311F}">
      <dsp:nvSpPr>
        <dsp:cNvPr id="0" name=""/>
        <dsp:cNvSpPr/>
      </dsp:nvSpPr>
      <dsp:spPr>
        <a:xfrm>
          <a:off x="1558940" y="-110081"/>
          <a:ext cx="5104392" cy="1111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latin typeface="Arial" panose="020B0604020202020204" pitchFamily="34" charset="0"/>
              <a:cs typeface="Arial" panose="020B0604020202020204" pitchFamily="34" charset="0"/>
            </a:rPr>
            <a:t>A will asking to adopt inheritance rules of your country of nationality or “habitual residence” to deal with  your estate. </a:t>
          </a:r>
          <a:endParaRPr lang="en-GB" sz="1800" b="1" kern="1200" dirty="0">
            <a:latin typeface="Arial" panose="020B0604020202020204" pitchFamily="34" charset="0"/>
            <a:cs typeface="Arial" panose="020B0604020202020204" pitchFamily="34" charset="0"/>
          </a:endParaRPr>
        </a:p>
      </dsp:txBody>
      <dsp:txXfrm>
        <a:off x="1613188" y="-55833"/>
        <a:ext cx="4995896" cy="1002785"/>
      </dsp:txXfrm>
    </dsp:sp>
    <dsp:sp modelId="{7D893A0F-B9EA-43D2-84A4-4F9132A081A4}">
      <dsp:nvSpPr>
        <dsp:cNvPr id="0" name=""/>
        <dsp:cNvSpPr/>
      </dsp:nvSpPr>
      <dsp:spPr>
        <a:xfrm>
          <a:off x="1451438" y="688724"/>
          <a:ext cx="4548060" cy="4548060"/>
        </a:xfrm>
        <a:custGeom>
          <a:avLst/>
          <a:gdLst/>
          <a:ahLst/>
          <a:cxnLst/>
          <a:rect l="0" t="0" r="0" b="0"/>
          <a:pathLst>
            <a:path>
              <a:moveTo>
                <a:pt x="3500256" y="358936"/>
              </a:moveTo>
              <a:arcTo wR="2274030" hR="2274030" stAng="18157876" swAng="40424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0283DD3-84FC-43C7-A448-6BDF0C02AAE1}">
      <dsp:nvSpPr>
        <dsp:cNvPr id="0" name=""/>
        <dsp:cNvSpPr/>
      </dsp:nvSpPr>
      <dsp:spPr>
        <a:xfrm>
          <a:off x="4481413" y="1262465"/>
          <a:ext cx="3584909" cy="150881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latin typeface="Arial" panose="020B0604020202020204" pitchFamily="34" charset="0"/>
              <a:cs typeface="Arial" panose="020B0604020202020204" pitchFamily="34" charset="0"/>
            </a:rPr>
            <a:t>Does not affect inheritance tax, this is still payable in the country in which the property is. Just relates to your ability to leave the estate to whom you wish</a:t>
          </a:r>
          <a:endParaRPr lang="en-GB" sz="1800" kern="1200" dirty="0">
            <a:latin typeface="Arial" panose="020B0604020202020204" pitchFamily="34" charset="0"/>
            <a:cs typeface="Arial" panose="020B0604020202020204" pitchFamily="34" charset="0"/>
          </a:endParaRPr>
        </a:p>
      </dsp:txBody>
      <dsp:txXfrm>
        <a:off x="4555067" y="1336119"/>
        <a:ext cx="3437601" cy="1361511"/>
      </dsp:txXfrm>
    </dsp:sp>
    <dsp:sp modelId="{A5F36180-F0B8-495C-8A72-E04E92CD01EF}">
      <dsp:nvSpPr>
        <dsp:cNvPr id="0" name=""/>
        <dsp:cNvSpPr/>
      </dsp:nvSpPr>
      <dsp:spPr>
        <a:xfrm>
          <a:off x="2241703" y="1792874"/>
          <a:ext cx="4548060" cy="4548060"/>
        </a:xfrm>
        <a:custGeom>
          <a:avLst/>
          <a:gdLst/>
          <a:ahLst/>
          <a:cxnLst/>
          <a:rect l="0" t="0" r="0" b="0"/>
          <a:pathLst>
            <a:path>
              <a:moveTo>
                <a:pt x="4242791" y="1135965"/>
              </a:moveTo>
              <a:arcTo wR="2274030" hR="2274030" stAng="19798167" swAng="85644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BB4430A-1B57-4852-B101-D072AB6A89BB}">
      <dsp:nvSpPr>
        <dsp:cNvPr id="0" name=""/>
        <dsp:cNvSpPr/>
      </dsp:nvSpPr>
      <dsp:spPr>
        <a:xfrm>
          <a:off x="4489962" y="3630877"/>
          <a:ext cx="3511037" cy="176952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Note that a French lawyer and </a:t>
          </a:r>
          <a:r>
            <a:rPr lang="en-GB" sz="2000" b="1" kern="1200" dirty="0" err="1" smtClean="0">
              <a:latin typeface="Arial" panose="020B0604020202020204" pitchFamily="34" charset="0"/>
              <a:cs typeface="Arial" panose="020B0604020202020204" pitchFamily="34" charset="0"/>
            </a:rPr>
            <a:t>notaire</a:t>
          </a:r>
          <a:r>
            <a:rPr lang="en-GB" sz="2000" b="1" kern="1200" dirty="0" smtClean="0">
              <a:latin typeface="Arial" panose="020B0604020202020204" pitchFamily="34" charset="0"/>
              <a:cs typeface="Arial" panose="020B0604020202020204" pitchFamily="34" charset="0"/>
            </a:rPr>
            <a:t> will be more familiar applying French law rather than others countries’ law</a:t>
          </a:r>
          <a:endParaRPr lang="en-GB" sz="2000" kern="1200" dirty="0">
            <a:latin typeface="Arial" panose="020B0604020202020204" pitchFamily="34" charset="0"/>
            <a:cs typeface="Arial" panose="020B0604020202020204" pitchFamily="34" charset="0"/>
          </a:endParaRPr>
        </a:p>
      </dsp:txBody>
      <dsp:txXfrm>
        <a:off x="4576343" y="3717258"/>
        <a:ext cx="3338275" cy="1596765"/>
      </dsp:txXfrm>
    </dsp:sp>
    <dsp:sp modelId="{0F32A779-0562-4117-AB0D-82F5E99E6587}">
      <dsp:nvSpPr>
        <dsp:cNvPr id="0" name=""/>
        <dsp:cNvSpPr/>
      </dsp:nvSpPr>
      <dsp:spPr>
        <a:xfrm>
          <a:off x="1730588" y="1028481"/>
          <a:ext cx="4548060" cy="4548060"/>
        </a:xfrm>
        <a:custGeom>
          <a:avLst/>
          <a:gdLst/>
          <a:ahLst/>
          <a:cxnLst/>
          <a:rect l="0" t="0" r="0" b="0"/>
          <a:pathLst>
            <a:path>
              <a:moveTo>
                <a:pt x="2821225" y="4481243"/>
              </a:moveTo>
              <a:arcTo wR="2274030" hR="2274030" stAng="4564584" swAng="16485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CA2C980-D592-4B76-A3B4-3827705641E0}">
      <dsp:nvSpPr>
        <dsp:cNvPr id="0" name=""/>
        <dsp:cNvSpPr/>
      </dsp:nvSpPr>
      <dsp:spPr>
        <a:xfrm>
          <a:off x="94519" y="3712594"/>
          <a:ext cx="3663248" cy="169344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latin typeface="Arial" panose="020B0604020202020204" pitchFamily="34" charset="0"/>
              <a:cs typeface="Arial" panose="020B0604020202020204" pitchFamily="34" charset="0"/>
            </a:rPr>
            <a:t>Who can use it?</a:t>
          </a:r>
        </a:p>
        <a:p>
          <a:pPr lvl="0" algn="ctr" defTabSz="800100">
            <a:lnSpc>
              <a:spcPct val="90000"/>
            </a:lnSpc>
            <a:spcBef>
              <a:spcPct val="0"/>
            </a:spcBef>
            <a:spcAft>
              <a:spcPct val="35000"/>
            </a:spcAft>
          </a:pPr>
          <a:r>
            <a:rPr lang="en-GB" sz="1800" b="1" kern="1200" dirty="0" smtClean="0">
              <a:latin typeface="Arial" panose="020B0604020202020204" pitchFamily="34" charset="0"/>
              <a:cs typeface="Arial" panose="020B0604020202020204" pitchFamily="34" charset="0"/>
            </a:rPr>
            <a:t>NON French people living in France</a:t>
          </a:r>
          <a:r>
            <a:rPr lang="en-GB" sz="1800" kern="1200" dirty="0" smtClean="0">
              <a:latin typeface="Arial" panose="020B0604020202020204" pitchFamily="34" charset="0"/>
              <a:cs typeface="Arial" panose="020B0604020202020204" pitchFamily="34" charset="0"/>
            </a:rPr>
            <a:t>, among of them, British. This regulation also applies to non-EU nationalities as well.</a:t>
          </a:r>
          <a:endParaRPr lang="en-GB" sz="1800" kern="1200" dirty="0">
            <a:latin typeface="Arial" panose="020B0604020202020204" pitchFamily="34" charset="0"/>
            <a:cs typeface="Arial" panose="020B0604020202020204" pitchFamily="34" charset="0"/>
          </a:endParaRPr>
        </a:p>
      </dsp:txBody>
      <dsp:txXfrm>
        <a:off x="177186" y="3795261"/>
        <a:ext cx="3497914" cy="1528114"/>
      </dsp:txXfrm>
    </dsp:sp>
    <dsp:sp modelId="{B4AECBA3-EE15-4C94-B7EE-8548CA3F64B7}">
      <dsp:nvSpPr>
        <dsp:cNvPr id="0" name=""/>
        <dsp:cNvSpPr/>
      </dsp:nvSpPr>
      <dsp:spPr>
        <a:xfrm>
          <a:off x="742051" y="3071009"/>
          <a:ext cx="4548060" cy="4548060"/>
        </a:xfrm>
        <a:custGeom>
          <a:avLst/>
          <a:gdLst/>
          <a:ahLst/>
          <a:cxnLst/>
          <a:rect l="0" t="0" r="0" b="0"/>
          <a:pathLst>
            <a:path>
              <a:moveTo>
                <a:pt x="791620" y="549595"/>
              </a:moveTo>
              <a:arcTo wR="2274030" hR="2274030" stAng="13758962" swAng="62267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20FFDA6-1DF9-4464-B55E-AFCEE34F3CCF}">
      <dsp:nvSpPr>
        <dsp:cNvPr id="0" name=""/>
        <dsp:cNvSpPr/>
      </dsp:nvSpPr>
      <dsp:spPr>
        <a:xfrm>
          <a:off x="-65322" y="1262141"/>
          <a:ext cx="4027455" cy="205435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latin typeface="Arial" panose="020B0604020202020204" pitchFamily="34" charset="0"/>
              <a:cs typeface="Arial" panose="020B0604020202020204" pitchFamily="34" charset="0"/>
            </a:rPr>
            <a:t>How does it work?</a:t>
          </a:r>
        </a:p>
        <a:p>
          <a:pPr lvl="0" algn="just" defTabSz="800100">
            <a:lnSpc>
              <a:spcPct val="90000"/>
            </a:lnSpc>
            <a:spcBef>
              <a:spcPct val="0"/>
            </a:spcBef>
            <a:spcAft>
              <a:spcPct val="35000"/>
            </a:spcAft>
          </a:pPr>
          <a:r>
            <a:rPr lang="en-GB" sz="1800" b="1" kern="1200" dirty="0" smtClean="0">
              <a:latin typeface="Arial" panose="020B0604020202020204" pitchFamily="34" charset="0"/>
              <a:cs typeface="Arial" panose="020B0604020202020204" pitchFamily="34" charset="0"/>
            </a:rPr>
            <a:t>British people can make a will –including a clause stating that they want UK inheritance law to apply. It must be in French language and format or English.</a:t>
          </a:r>
          <a:endParaRPr lang="en-GB" sz="1800" kern="1200" dirty="0">
            <a:latin typeface="Arial" panose="020B0604020202020204" pitchFamily="34" charset="0"/>
            <a:cs typeface="Arial" panose="020B0604020202020204" pitchFamily="34" charset="0"/>
          </a:endParaRPr>
        </a:p>
      </dsp:txBody>
      <dsp:txXfrm>
        <a:off x="34963" y="1362426"/>
        <a:ext cx="3826885" cy="1853787"/>
      </dsp:txXfrm>
    </dsp:sp>
    <dsp:sp modelId="{FA7FFA55-2FD5-4B77-9B0D-1DCAE6287C4F}">
      <dsp:nvSpPr>
        <dsp:cNvPr id="0" name=""/>
        <dsp:cNvSpPr/>
      </dsp:nvSpPr>
      <dsp:spPr>
        <a:xfrm>
          <a:off x="2501814" y="581383"/>
          <a:ext cx="4548060" cy="4548060"/>
        </a:xfrm>
        <a:custGeom>
          <a:avLst/>
          <a:gdLst/>
          <a:ahLst/>
          <a:cxnLst/>
          <a:rect l="0" t="0" r="0" b="0"/>
          <a:pathLst>
            <a:path>
              <a:moveTo>
                <a:pt x="708836" y="624369"/>
              </a:moveTo>
              <a:arcTo wR="2274030" hR="2274030" stAng="13590302" swAng="36562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40" y="1"/>
            <a:ext cx="2949099" cy="497205"/>
          </a:xfrm>
          <a:prstGeom prst="rect">
            <a:avLst/>
          </a:prstGeom>
        </p:spPr>
        <p:txBody>
          <a:bodyPr vert="horz" lIns="91440" tIns="45720" rIns="91440" bIns="45720" rtlCol="0"/>
          <a:lstStyle>
            <a:lvl1pPr algn="r">
              <a:defRPr sz="1200"/>
            </a:lvl1pPr>
          </a:lstStyle>
          <a:p>
            <a:fld id="{75F24AF7-4170-4975-BA4C-D20C467773B7}" type="datetimeFigureOut">
              <a:rPr lang="en-GB" smtClean="0"/>
              <a:pPr/>
              <a:t>23/01/2020</a:t>
            </a:fld>
            <a:endParaRPr lang="en-GB"/>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5170"/>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40" y="9445170"/>
            <a:ext cx="2949099" cy="497205"/>
          </a:xfrm>
          <a:prstGeom prst="rect">
            <a:avLst/>
          </a:prstGeom>
        </p:spPr>
        <p:txBody>
          <a:bodyPr vert="horz" lIns="91440" tIns="45720" rIns="91440" bIns="45720" rtlCol="0" anchor="b"/>
          <a:lstStyle>
            <a:lvl1pPr algn="r">
              <a:defRPr sz="1200"/>
            </a:lvl1pPr>
          </a:lstStyle>
          <a:p>
            <a:fld id="{B9FCA23B-1B10-4F6F-A975-65B1F5613C5B}" type="slidenum">
              <a:rPr lang="en-GB" smtClean="0"/>
              <a:pPr/>
              <a:t>‹#›</a:t>
            </a:fld>
            <a:endParaRPr lang="en-GB"/>
          </a:p>
        </p:txBody>
      </p:sp>
    </p:spTree>
    <p:extLst>
      <p:ext uri="{BB962C8B-B14F-4D97-AF65-F5344CB8AC3E}">
        <p14:creationId xmlns:p14="http://schemas.microsoft.com/office/powerpoint/2010/main" val="78368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FCA23B-1B10-4F6F-A975-65B1F5613C5B}" type="slidenum">
              <a:rPr lang="en-GB" smtClean="0"/>
              <a:pPr/>
              <a:t>7</a:t>
            </a:fld>
            <a:endParaRPr lang="en-GB"/>
          </a:p>
        </p:txBody>
      </p:sp>
    </p:spTree>
    <p:extLst>
      <p:ext uri="{BB962C8B-B14F-4D97-AF65-F5344CB8AC3E}">
        <p14:creationId xmlns:p14="http://schemas.microsoft.com/office/powerpoint/2010/main" val="2923743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FCA23B-1B10-4F6F-A975-65B1F5613C5B}" type="slidenum">
              <a:rPr lang="en-GB" smtClean="0"/>
              <a:pPr/>
              <a:t>14</a:t>
            </a:fld>
            <a:endParaRPr lang="en-GB"/>
          </a:p>
        </p:txBody>
      </p:sp>
    </p:spTree>
    <p:extLst>
      <p:ext uri="{BB962C8B-B14F-4D97-AF65-F5344CB8AC3E}">
        <p14:creationId xmlns:p14="http://schemas.microsoft.com/office/powerpoint/2010/main" val="179664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FCA23B-1B10-4F6F-A975-65B1F5613C5B}" type="slidenum">
              <a:rPr lang="en-GB" smtClean="0"/>
              <a:pPr/>
              <a:t>27</a:t>
            </a:fld>
            <a:endParaRPr lang="en-GB"/>
          </a:p>
        </p:txBody>
      </p:sp>
    </p:spTree>
    <p:extLst>
      <p:ext uri="{BB962C8B-B14F-4D97-AF65-F5344CB8AC3E}">
        <p14:creationId xmlns:p14="http://schemas.microsoft.com/office/powerpoint/2010/main" val="19026353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stefanol@kobaltlaw.co.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kobaltlaw.co.u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0"/>
            <a:ext cx="7924800" cy="2514600"/>
          </a:xfrm>
        </p:spPr>
        <p:txBody>
          <a:bodyPr>
            <a:normAutofit fontScale="90000"/>
          </a:bodyPr>
          <a:lstStyle/>
          <a:p>
            <a:pPr algn="ctr"/>
            <a:r>
              <a:rPr lang="en-GB" sz="3600" dirty="0" smtClean="0">
                <a:latin typeface="Arial" panose="020B0604020202020204" pitchFamily="34" charset="0"/>
                <a:cs typeface="Arial" panose="020B0604020202020204" pitchFamily="34" charset="0"/>
              </a:rPr>
              <a:t>January 2020</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Understanding </a:t>
            </a:r>
            <a:r>
              <a:rPr lang="en-GB" sz="3600" dirty="0" smtClean="0">
                <a:latin typeface="Arial" panose="020B0604020202020204" pitchFamily="34" charset="0"/>
                <a:cs typeface="Arial" panose="020B0604020202020204" pitchFamily="34" charset="0"/>
              </a:rPr>
              <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English and French</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Wills &amp; Inheritance/Succession Laws </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A Brief Overview.……….</a:t>
            </a:r>
            <a:endParaRPr lang="en-GB"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38200" y="3962400"/>
            <a:ext cx="7620000" cy="990599"/>
          </a:xfrm>
        </p:spPr>
        <p:txBody>
          <a:bodyPr>
            <a:normAutofit fontScale="62500" lnSpcReduction="20000"/>
          </a:bodyPr>
          <a:lstStyle/>
          <a:p>
            <a:pPr algn="ctr"/>
            <a:endParaRPr lang="en-GB" sz="1800" dirty="0" smtClean="0"/>
          </a:p>
          <a:p>
            <a:pPr algn="ctr"/>
            <a:r>
              <a:rPr lang="en-GB" sz="2900" b="1" dirty="0" smtClean="0">
                <a:latin typeface="Arial" panose="020B0604020202020204" pitchFamily="34" charset="0"/>
                <a:cs typeface="Arial" panose="020B0604020202020204" pitchFamily="34" charset="0"/>
              </a:rPr>
              <a:t>By Stefano Lucatello, Senior Partner of </a:t>
            </a:r>
            <a:r>
              <a:rPr lang="en-GB" sz="2900" b="1" dirty="0" err="1" smtClean="0">
                <a:latin typeface="Arial" panose="020B0604020202020204" pitchFamily="34" charset="0"/>
                <a:cs typeface="Arial" panose="020B0604020202020204" pitchFamily="34" charset="0"/>
              </a:rPr>
              <a:t>Kobalt</a:t>
            </a:r>
            <a:r>
              <a:rPr lang="en-GB" sz="2900" b="1" dirty="0" smtClean="0">
                <a:latin typeface="Arial" panose="020B0604020202020204" pitchFamily="34" charset="0"/>
                <a:cs typeface="Arial" panose="020B0604020202020204" pitchFamily="34" charset="0"/>
              </a:rPr>
              <a:t> Law LLP</a:t>
            </a:r>
            <a:r>
              <a:rPr lang="en-GB" sz="2900" b="1" dirty="0" smtClean="0">
                <a:latin typeface="Arial" panose="020B0604020202020204" pitchFamily="34" charset="0"/>
                <a:cs typeface="Arial" panose="020B0604020202020204" pitchFamily="34" charset="0"/>
              </a:rPr>
              <a:t>.</a:t>
            </a:r>
            <a:br>
              <a:rPr lang="en-GB" sz="2900" b="1" dirty="0" smtClean="0">
                <a:latin typeface="Arial" panose="020B0604020202020204" pitchFamily="34" charset="0"/>
                <a:cs typeface="Arial" panose="020B0604020202020204" pitchFamily="34" charset="0"/>
              </a:rPr>
            </a:br>
            <a:r>
              <a:rPr lang="en-GB" sz="2900" b="1" dirty="0" smtClean="0">
                <a:latin typeface="Arial" panose="020B0604020202020204" pitchFamily="34" charset="0"/>
                <a:cs typeface="Arial" panose="020B0604020202020204" pitchFamily="34" charset="0"/>
              </a:rPr>
              <a:t/>
            </a:r>
            <a:br>
              <a:rPr lang="en-GB" sz="2900" b="1" dirty="0" smtClean="0">
                <a:latin typeface="Arial" panose="020B0604020202020204" pitchFamily="34" charset="0"/>
                <a:cs typeface="Arial" panose="020B0604020202020204" pitchFamily="34" charset="0"/>
              </a:rPr>
            </a:br>
            <a:r>
              <a:rPr lang="en-GB" sz="2900" b="1" dirty="0" smtClean="0">
                <a:latin typeface="Arial" panose="020B0604020202020204" pitchFamily="34" charset="0"/>
                <a:cs typeface="Arial" panose="020B0604020202020204" pitchFamily="34" charset="0"/>
              </a:rPr>
              <a:t>Specialist International property and Succession Lawyers.</a:t>
            </a:r>
            <a:endParaRPr lang="en-GB" sz="2900" b="1" dirty="0">
              <a:latin typeface="Arial" panose="020B0604020202020204" pitchFamily="34" charset="0"/>
              <a:cs typeface="Arial" panose="020B0604020202020204"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1959428" y="0"/>
            <a:ext cx="5072743"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329"/>
            <a:ext cx="8077200" cy="4309872"/>
          </a:xfrm>
        </p:spPr>
        <p:txBody>
          <a:bodyPr/>
          <a:lstStyle/>
          <a:p>
            <a:r>
              <a:rPr lang="en-GB" sz="2000" dirty="0" smtClean="0">
                <a:latin typeface="Arial" panose="020B0604020202020204" pitchFamily="34" charset="0"/>
                <a:cs typeface="Arial" panose="020B0604020202020204" pitchFamily="34" charset="0"/>
              </a:rPr>
              <a:t>ENGLISH WILLS AND CODICILS CAN BE;</a:t>
            </a:r>
          </a:p>
          <a:p>
            <a:r>
              <a:rPr lang="en-GB" sz="2000" dirty="0" smtClean="0">
                <a:latin typeface="Arial" panose="020B0604020202020204" pitchFamily="34" charset="0"/>
                <a:cs typeface="Arial" panose="020B0604020202020204" pitchFamily="34" charset="0"/>
              </a:rPr>
              <a:t>WRITTEN BY HAND</a:t>
            </a:r>
          </a:p>
          <a:p>
            <a:r>
              <a:rPr lang="en-GB" sz="2000" dirty="0" smtClean="0">
                <a:latin typeface="Arial" panose="020B0604020202020204" pitchFamily="34" charset="0"/>
                <a:cs typeface="Arial" panose="020B0604020202020204" pitchFamily="34" charset="0"/>
              </a:rPr>
              <a:t>WRITTEN BY A LAWYER OR WILL WRITER</a:t>
            </a:r>
          </a:p>
          <a:p>
            <a:r>
              <a:rPr lang="en-GB" sz="2000" dirty="0" smtClean="0">
                <a:latin typeface="Arial" panose="020B0604020202020204" pitchFamily="34" charset="0"/>
                <a:cs typeface="Arial" panose="020B0604020202020204" pitchFamily="34" charset="0"/>
              </a:rPr>
              <a:t>AND MUST BE;</a:t>
            </a:r>
          </a:p>
          <a:p>
            <a:r>
              <a:rPr lang="en-GB" sz="2000" dirty="0" smtClean="0">
                <a:latin typeface="Arial" panose="020B0604020202020204" pitchFamily="34" charset="0"/>
                <a:cs typeface="Arial" panose="020B0604020202020204" pitchFamily="34" charset="0"/>
              </a:rPr>
              <a:t>DRAFTED IN ACCORDANCE WITH THE </a:t>
            </a:r>
            <a:r>
              <a:rPr lang="en-GB" sz="2000" dirty="0" smtClean="0">
                <a:latin typeface="Arial" panose="020B0604020202020204" pitchFamily="34" charset="0"/>
                <a:cs typeface="Arial" panose="020B0604020202020204" pitchFamily="34" charset="0"/>
              </a:rPr>
              <a:t>WILLS ACT OF 1834</a:t>
            </a:r>
          </a:p>
          <a:p>
            <a:r>
              <a:rPr lang="en-GB" sz="2000" dirty="0" smtClean="0">
                <a:latin typeface="Arial" panose="020B0604020202020204" pitchFamily="34" charset="0"/>
                <a:cs typeface="Arial" panose="020B0604020202020204" pitchFamily="34" charset="0"/>
              </a:rPr>
              <a:t>EXECUTED BY THE TESTATOR IN THE PRESENCE OF AT LEAST ONE </a:t>
            </a:r>
            <a:r>
              <a:rPr lang="en-GB" sz="2000" dirty="0" smtClean="0">
                <a:latin typeface="Arial" panose="020B0604020202020204" pitchFamily="34" charset="0"/>
                <a:cs typeface="Arial" panose="020B0604020202020204" pitchFamily="34" charset="0"/>
              </a:rPr>
              <a:t>WITNESS, </a:t>
            </a:r>
            <a:r>
              <a:rPr lang="en-GB" sz="2000" dirty="0" smtClean="0">
                <a:latin typeface="Arial" panose="020B0604020202020204" pitchFamily="34" charset="0"/>
                <a:cs typeface="Arial" panose="020B0604020202020204" pitchFamily="34" charset="0"/>
              </a:rPr>
              <a:t>PRESENT AT THE SAME </a:t>
            </a:r>
            <a:r>
              <a:rPr lang="en-GB" sz="2000" dirty="0" smtClean="0">
                <a:latin typeface="Arial" panose="020B0604020202020204" pitchFamily="34" charset="0"/>
                <a:cs typeface="Arial" panose="020B0604020202020204" pitchFamily="34" charset="0"/>
              </a:rPr>
              <a:t>TIME, </a:t>
            </a:r>
            <a:r>
              <a:rPr lang="en-GB" sz="2000" dirty="0" smtClean="0">
                <a:latin typeface="Arial" panose="020B0604020202020204" pitchFamily="34" charset="0"/>
                <a:cs typeface="Arial" panose="020B0604020202020204" pitchFamily="34" charset="0"/>
              </a:rPr>
              <a:t>AS THE TESTATOR EXECUTES THE WILL</a:t>
            </a:r>
          </a:p>
          <a:p>
            <a:r>
              <a:rPr lang="en-GB" sz="2000" dirty="0" smtClean="0">
                <a:latin typeface="Arial" panose="020B0604020202020204" pitchFamily="34" charset="0"/>
                <a:cs typeface="Arial" panose="020B0604020202020204" pitchFamily="34" charset="0"/>
              </a:rPr>
              <a:t>IF A BENEFICIARY IS ALSO AN </a:t>
            </a:r>
            <a:r>
              <a:rPr lang="en-GB" sz="2000" dirty="0" smtClean="0">
                <a:latin typeface="Arial" panose="020B0604020202020204" pitchFamily="34" charset="0"/>
                <a:cs typeface="Arial" panose="020B0604020202020204" pitchFamily="34" charset="0"/>
              </a:rPr>
              <a:t>EXECUTOR, </a:t>
            </a:r>
            <a:r>
              <a:rPr lang="en-GB" sz="2000" dirty="0" smtClean="0">
                <a:latin typeface="Arial" panose="020B0604020202020204" pitchFamily="34" charset="0"/>
                <a:cs typeface="Arial" panose="020B0604020202020204" pitchFamily="34" charset="0"/>
              </a:rPr>
              <a:t>THERE SHOULD BE TWO OTHER WITNESSES PRESENT AT THE SAME TIME, TO AVOID DOUBT.</a:t>
            </a:r>
          </a:p>
          <a:p>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r>
              <a:rPr lang="en-GB" sz="4400" dirty="0" smtClean="0">
                <a:solidFill>
                  <a:schemeClr val="accent1">
                    <a:lumMod val="75000"/>
                  </a:schemeClr>
                </a:solidFill>
                <a:latin typeface="Arial" panose="020B0604020202020204" pitchFamily="34" charset="0"/>
                <a:cs typeface="Arial" panose="020B0604020202020204" pitchFamily="34" charset="0"/>
              </a:rPr>
              <a:t>            </a:t>
            </a:r>
            <a:r>
              <a:rPr lang="en-GB" sz="4400" u="sng" dirty="0" smtClean="0">
                <a:solidFill>
                  <a:schemeClr val="accent1">
                    <a:lumMod val="75000"/>
                  </a:schemeClr>
                </a:solidFill>
                <a:latin typeface="Arial" panose="020B0604020202020204" pitchFamily="34" charset="0"/>
                <a:cs typeface="Arial" panose="020B0604020202020204" pitchFamily="34" charset="0"/>
              </a:rPr>
              <a:t>ENGLISH WILLS </a:t>
            </a:r>
            <a:endParaRPr lang="en-GB" u="sng" dirty="0"/>
          </a:p>
        </p:txBody>
      </p:sp>
      <p:pic>
        <p:nvPicPr>
          <p:cNvPr id="4" name="Picture 3"/>
          <p:cNvPicPr>
            <a:picLocks noChangeAspect="1" noChangeArrowheads="1"/>
          </p:cNvPicPr>
          <p:nvPr/>
        </p:nvPicPr>
        <p:blipFill>
          <a:blip r:embed="rId2" cstate="print"/>
          <a:srcRect/>
          <a:stretch>
            <a:fillRect/>
          </a:stretch>
        </p:blipFill>
        <p:spPr bwMode="auto">
          <a:xfrm>
            <a:off x="5943600" y="5638800"/>
            <a:ext cx="2971800" cy="892816"/>
          </a:xfrm>
          <a:prstGeom prst="rect">
            <a:avLst/>
          </a:prstGeom>
          <a:noFill/>
          <a:ln w="9525">
            <a:noFill/>
            <a:miter lim="800000"/>
            <a:headEnd/>
            <a:tailEnd/>
          </a:ln>
        </p:spPr>
      </p:pic>
    </p:spTree>
    <p:extLst>
      <p:ext uri="{BB962C8B-B14F-4D97-AF65-F5344CB8AC3E}">
        <p14:creationId xmlns:p14="http://schemas.microsoft.com/office/powerpoint/2010/main" val="1029734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914400"/>
            <a:ext cx="8458200" cy="5050784"/>
          </a:xfrm>
        </p:spPr>
        <p:txBody>
          <a:bodyPr>
            <a:normAutofit/>
          </a:bodyPr>
          <a:lstStyle/>
          <a:p>
            <a:endParaRPr lang="en-GB" sz="2400" b="1" dirty="0" smtClean="0">
              <a:solidFill>
                <a:schemeClr val="bg2">
                  <a:lumMod val="50000"/>
                </a:schemeClr>
              </a:solidFill>
            </a:endParaRPr>
          </a:p>
          <a:p>
            <a:r>
              <a:rPr lang="en-GB" sz="1200" b="1" dirty="0" smtClean="0">
                <a:solidFill>
                  <a:schemeClr val="bg2">
                    <a:lumMod val="50000"/>
                  </a:schemeClr>
                </a:solidFill>
                <a:latin typeface="Arial" panose="020B0604020202020204" pitchFamily="34" charset="0"/>
                <a:cs typeface="Arial" panose="020B0604020202020204" pitchFamily="34" charset="0"/>
              </a:rPr>
              <a:t>Dying without a Will  CREATES AN</a:t>
            </a:r>
          </a:p>
          <a:p>
            <a:pPr>
              <a:buNone/>
            </a:pPr>
            <a:endParaRPr lang="en-GB" sz="1200" b="1" dirty="0" smtClean="0">
              <a:solidFill>
                <a:schemeClr val="bg2">
                  <a:lumMod val="50000"/>
                </a:schemeClr>
              </a:solidFill>
              <a:latin typeface="Arial" panose="020B0604020202020204" pitchFamily="34" charset="0"/>
              <a:cs typeface="Arial" panose="020B0604020202020204" pitchFamily="34" charset="0"/>
            </a:endParaRPr>
          </a:p>
          <a:p>
            <a:pPr>
              <a:buNone/>
            </a:pPr>
            <a:endParaRPr lang="en-GB" sz="1400" b="1" dirty="0" smtClean="0">
              <a:solidFill>
                <a:schemeClr val="bg2">
                  <a:lumMod val="50000"/>
                </a:schemeClr>
              </a:solidFill>
              <a:latin typeface="Arial" panose="020B0604020202020204" pitchFamily="34" charset="0"/>
              <a:cs typeface="Arial" panose="020B0604020202020204" pitchFamily="34" charset="0"/>
            </a:endParaRPr>
          </a:p>
          <a:p>
            <a:r>
              <a:rPr lang="en-GB" sz="1200" b="1" dirty="0" smtClean="0">
                <a:solidFill>
                  <a:schemeClr val="bg2">
                    <a:lumMod val="50000"/>
                  </a:schemeClr>
                </a:solidFill>
                <a:latin typeface="Arial" panose="020B0604020202020204" pitchFamily="34" charset="0"/>
                <a:cs typeface="Arial" panose="020B0604020202020204" pitchFamily="34" charset="0"/>
              </a:rPr>
              <a:t>Intestacy Situation</a:t>
            </a:r>
          </a:p>
          <a:p>
            <a:endParaRPr lang="en-GB" sz="2400" b="1" dirty="0" smtClean="0">
              <a:solidFill>
                <a:schemeClr val="bg2">
                  <a:lumMod val="50000"/>
                </a:schemeClr>
              </a:solidFill>
              <a:latin typeface="Arial" panose="020B0604020202020204" pitchFamily="34" charset="0"/>
              <a:cs typeface="Arial" panose="020B0604020202020204" pitchFamily="34" charset="0"/>
            </a:endParaRPr>
          </a:p>
          <a:p>
            <a:r>
              <a:rPr lang="en-GB" sz="1600" b="1" dirty="0" smtClean="0">
                <a:solidFill>
                  <a:schemeClr val="bg2">
                    <a:lumMod val="50000"/>
                  </a:schemeClr>
                </a:solidFill>
                <a:latin typeface="Arial" panose="020B0604020202020204" pitchFamily="34" charset="0"/>
                <a:cs typeface="Arial" panose="020B0604020202020204" pitchFamily="34" charset="0"/>
              </a:rPr>
              <a:t>French succession Law</a:t>
            </a:r>
          </a:p>
          <a:p>
            <a:endParaRPr lang="en-GB" sz="2400" b="1" dirty="0" smtClean="0">
              <a:solidFill>
                <a:schemeClr val="bg2">
                  <a:lumMod val="50000"/>
                </a:schemeClr>
              </a:solidFill>
              <a:latin typeface="Arial" panose="020B0604020202020204" pitchFamily="34" charset="0"/>
              <a:cs typeface="Arial" panose="020B0604020202020204" pitchFamily="34" charset="0"/>
            </a:endParaRPr>
          </a:p>
          <a:p>
            <a:r>
              <a:rPr lang="en-GB" sz="1600" b="1" dirty="0" smtClean="0">
                <a:solidFill>
                  <a:schemeClr val="bg2">
                    <a:lumMod val="50000"/>
                  </a:schemeClr>
                </a:solidFill>
                <a:latin typeface="Arial" panose="020B0604020202020204" pitchFamily="34" charset="0"/>
                <a:cs typeface="Arial" panose="020B0604020202020204" pitchFamily="34" charset="0"/>
              </a:rPr>
              <a:t>Can lead to several situations</a:t>
            </a:r>
          </a:p>
          <a:p>
            <a:endParaRPr lang="en-GB" sz="2400" b="1" dirty="0" smtClean="0">
              <a:solidFill>
                <a:schemeClr val="bg2">
                  <a:lumMod val="50000"/>
                </a:schemeClr>
              </a:solidFill>
              <a:latin typeface="Arial" panose="020B0604020202020204" pitchFamily="34" charset="0"/>
              <a:cs typeface="Arial" panose="020B0604020202020204" pitchFamily="34" charset="0"/>
            </a:endParaRPr>
          </a:p>
          <a:p>
            <a:r>
              <a:rPr lang="en-GB" sz="1600" b="1" dirty="0" smtClean="0">
                <a:solidFill>
                  <a:schemeClr val="bg2">
                    <a:lumMod val="50000"/>
                  </a:schemeClr>
                </a:solidFill>
                <a:latin typeface="Arial" panose="020B0604020202020204" pitchFamily="34" charset="0"/>
                <a:cs typeface="Arial" panose="020B0604020202020204" pitchFamily="34" charset="0"/>
              </a:rPr>
              <a:t>Even, detrimental to the spouse</a:t>
            </a:r>
          </a:p>
          <a:p>
            <a:r>
              <a:rPr lang="en-GB" sz="1100" b="1" dirty="0" smtClean="0">
                <a:latin typeface="Arial" panose="020B0604020202020204" pitchFamily="34" charset="0"/>
                <a:cs typeface="Arial" panose="020B0604020202020204" pitchFamily="34" charset="0"/>
              </a:rPr>
              <a:t>NB Under English law, a spouse or civil partner keeps all</a:t>
            </a:r>
            <a:br>
              <a:rPr lang="en-GB" sz="1100" b="1"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assets including a property, up to £250k and all personal possessions , </a:t>
            </a:r>
            <a:br>
              <a:rPr lang="en-GB" sz="1100" b="1"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whatever their value. The remainder will be shared as follows:</a:t>
            </a:r>
            <a:br>
              <a:rPr lang="en-GB" sz="1100" b="1"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spouse or civil partner absolute interest in 50% of the remainder. </a:t>
            </a:r>
            <a:br>
              <a:rPr lang="en-GB" sz="1100" b="1"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The other 50% divided equally between living children</a:t>
            </a:r>
            <a:br>
              <a:rPr lang="en-GB" sz="1100" b="1" dirty="0" smtClean="0">
                <a:latin typeface="Arial" panose="020B0604020202020204" pitchFamily="34" charset="0"/>
                <a:cs typeface="Arial" panose="020B0604020202020204" pitchFamily="34" charset="0"/>
              </a:rPr>
            </a:br>
            <a:endParaRPr lang="en-GB" sz="11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533400" y="-43168"/>
            <a:ext cx="8153400" cy="1186168"/>
          </a:xfrm>
        </p:spPr>
        <p:txBody>
          <a:bodyPr>
            <a:noAutofit/>
          </a:bodyPr>
          <a:lstStyle/>
          <a:p>
            <a:pPr lvl="0" algn="ctr"/>
            <a:r>
              <a:rPr lang="en-GB" sz="2800" dirty="0" smtClean="0">
                <a:solidFill>
                  <a:schemeClr val="accent1"/>
                </a:solidFill>
                <a:latin typeface="Arial" panose="020B0604020202020204" pitchFamily="34" charset="0"/>
                <a:cs typeface="Arial" panose="020B0604020202020204" pitchFamily="34" charset="0"/>
              </a:rPr>
              <a:t/>
            </a:r>
            <a:br>
              <a:rPr lang="en-GB" sz="2800" dirty="0" smtClean="0">
                <a:solidFill>
                  <a:schemeClr val="accent1"/>
                </a:solidFill>
                <a:latin typeface="Arial" panose="020B0604020202020204" pitchFamily="34" charset="0"/>
                <a:cs typeface="Arial" panose="020B0604020202020204" pitchFamily="34" charset="0"/>
              </a:rPr>
            </a:br>
            <a:r>
              <a:rPr lang="en-GB" sz="2800" u="sng" dirty="0" smtClean="0">
                <a:solidFill>
                  <a:schemeClr val="accent1"/>
                </a:solidFill>
                <a:latin typeface="Arial" panose="020B0604020202020204" pitchFamily="34" charset="0"/>
                <a:cs typeface="Arial" panose="020B0604020202020204" pitchFamily="34" charset="0"/>
              </a:rPr>
              <a:t>ADVANTAGES </a:t>
            </a:r>
            <a:r>
              <a:rPr lang="en-GB" sz="2800" u="sng" dirty="0" smtClean="0">
                <a:solidFill>
                  <a:schemeClr val="accent1"/>
                </a:solidFill>
                <a:latin typeface="Arial" panose="020B0604020202020204" pitchFamily="34" charset="0"/>
                <a:cs typeface="Arial" panose="020B0604020202020204" pitchFamily="34" charset="0"/>
              </a:rPr>
              <a:t>OF MAKING A WILL VS NOT MAKING ONE.</a:t>
            </a:r>
            <a:br>
              <a:rPr lang="en-GB" sz="2800" u="sng" dirty="0" smtClean="0">
                <a:solidFill>
                  <a:schemeClr val="accent1"/>
                </a:solidFill>
                <a:latin typeface="Arial" panose="020B0604020202020204" pitchFamily="34" charset="0"/>
                <a:cs typeface="Arial" panose="020B0604020202020204" pitchFamily="34" charset="0"/>
              </a:rPr>
            </a:br>
            <a:endParaRPr lang="en-GB" sz="2800" u="sng" dirty="0">
              <a:solidFill>
                <a:schemeClr val="accent1"/>
              </a:solidFill>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sp>
        <p:nvSpPr>
          <p:cNvPr id="8" name="Down Arrow 7"/>
          <p:cNvSpPr/>
          <p:nvPr/>
        </p:nvSpPr>
        <p:spPr>
          <a:xfrm>
            <a:off x="2286000" y="16764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a:off x="2286000" y="23622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a:off x="2286000" y="3048000"/>
            <a:ext cx="381000" cy="4356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Down Arrow 10"/>
          <p:cNvSpPr/>
          <p:nvPr/>
        </p:nvSpPr>
        <p:spPr>
          <a:xfrm>
            <a:off x="2286000" y="3712216"/>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943600" y="1219200"/>
            <a:ext cx="3124200" cy="4572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ln w="12700">
                  <a:solidFill>
                    <a:schemeClr val="tx2">
                      <a:satMod val="155000"/>
                    </a:schemeClr>
                  </a:solidFill>
                  <a:prstDash val="solid"/>
                </a:ln>
                <a:solidFill>
                  <a:schemeClr val="bg2">
                    <a:lumMod val="25000"/>
                  </a:schemeClr>
                </a:solidFill>
                <a:latin typeface="Arial" panose="020B0604020202020204" pitchFamily="34" charset="0"/>
                <a:cs typeface="Arial" panose="020B0604020202020204" pitchFamily="34" charset="0"/>
              </a:rPr>
              <a:t>Under French Law if there are children of the marriage, the spouse can choose to receive either one quarter of the estate absolutely or the whole estate as an “usufruct”.</a:t>
            </a:r>
          </a:p>
          <a:p>
            <a:r>
              <a:rPr lang="en-GB" dirty="0" smtClean="0">
                <a:ln w="12700">
                  <a:solidFill>
                    <a:schemeClr val="tx2">
                      <a:satMod val="155000"/>
                    </a:schemeClr>
                  </a:solidFill>
                  <a:prstDash val="solid"/>
                </a:ln>
                <a:solidFill>
                  <a:schemeClr val="bg2">
                    <a:lumMod val="25000"/>
                  </a:schemeClr>
                </a:solidFill>
                <a:latin typeface="Arial" panose="020B0604020202020204" pitchFamily="34" charset="0"/>
                <a:cs typeface="Arial" panose="020B0604020202020204" pitchFamily="34" charset="0"/>
              </a:rPr>
              <a:t>[ Right to use for life]</a:t>
            </a:r>
          </a:p>
          <a:p>
            <a:r>
              <a:rPr lang="en-GB" dirty="0" smtClean="0">
                <a:ln w="12700">
                  <a:solidFill>
                    <a:schemeClr val="tx2">
                      <a:satMod val="155000"/>
                    </a:schemeClr>
                  </a:solidFill>
                  <a:prstDash val="solid"/>
                </a:ln>
                <a:solidFill>
                  <a:schemeClr val="bg2">
                    <a:lumMod val="25000"/>
                  </a:schemeClr>
                </a:solidFill>
                <a:latin typeface="Arial" panose="020B0604020202020204" pitchFamily="34" charset="0"/>
                <a:cs typeface="Arial" panose="020B0604020202020204" pitchFamily="34" charset="0"/>
              </a:rPr>
              <a:t/>
            </a:r>
            <a:br>
              <a:rPr lang="en-GB" dirty="0" smtClean="0">
                <a:ln w="12700">
                  <a:solidFill>
                    <a:schemeClr val="tx2">
                      <a:satMod val="155000"/>
                    </a:schemeClr>
                  </a:solidFill>
                  <a:prstDash val="solid"/>
                </a:ln>
                <a:solidFill>
                  <a:schemeClr val="bg2">
                    <a:lumMod val="25000"/>
                  </a:schemeClr>
                </a:solidFill>
                <a:latin typeface="Arial" panose="020B0604020202020204" pitchFamily="34" charset="0"/>
                <a:cs typeface="Arial" panose="020B0604020202020204" pitchFamily="34" charset="0"/>
              </a:rPr>
            </a:br>
            <a:r>
              <a:rPr lang="en-GB" dirty="0" smtClean="0">
                <a:ln w="12700">
                  <a:solidFill>
                    <a:schemeClr val="tx2">
                      <a:satMod val="155000"/>
                    </a:schemeClr>
                  </a:solidFill>
                  <a:prstDash val="solid"/>
                </a:ln>
                <a:solidFill>
                  <a:schemeClr val="bg2">
                    <a:lumMod val="25000"/>
                  </a:schemeClr>
                </a:solidFill>
                <a:latin typeface="Arial" panose="020B0604020202020204" pitchFamily="34" charset="0"/>
                <a:cs typeface="Arial" panose="020B0604020202020204" pitchFamily="34" charset="0"/>
              </a:rPr>
              <a:t>If there are no children but there are parents, the inheritance is shared half to the spouse half to the parents</a:t>
            </a:r>
          </a:p>
          <a:p>
            <a:pPr algn="ct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1800" b="1" dirty="0" smtClean="0">
                <a:latin typeface="Arial" panose="020B0604020202020204" pitchFamily="34" charset="0"/>
                <a:cs typeface="Arial" panose="020B0604020202020204" pitchFamily="34" charset="0"/>
              </a:rPr>
              <a:t>Advantages and disadvantages  between wills and </a:t>
            </a:r>
            <a:r>
              <a:rPr lang="en-GB" sz="1800" b="1" dirty="0" smtClean="0">
                <a:latin typeface="Arial" panose="020B0604020202020204" pitchFamily="34" charset="0"/>
                <a:cs typeface="Arial" panose="020B0604020202020204" pitchFamily="34" charset="0"/>
              </a:rPr>
              <a:t>Lifetime gifts:</a:t>
            </a:r>
            <a:endParaRPr lang="en-GB" sz="1800" dirty="0" smtClean="0">
              <a:latin typeface="Arial" panose="020B0604020202020204" pitchFamily="34" charset="0"/>
              <a:cs typeface="Arial" panose="020B0604020202020204" pitchFamily="34" charset="0"/>
            </a:endParaRPr>
          </a:p>
          <a:p>
            <a:endParaRPr lang="en-GB" dirty="0"/>
          </a:p>
        </p:txBody>
      </p:sp>
      <p:sp>
        <p:nvSpPr>
          <p:cNvPr id="3" name="Title 2"/>
          <p:cNvSpPr>
            <a:spLocks noGrp="1"/>
          </p:cNvSpPr>
          <p:nvPr>
            <p:ph type="title"/>
          </p:nvPr>
        </p:nvSpPr>
        <p:spPr/>
        <p:txBody>
          <a:bodyPr>
            <a:noAutofit/>
          </a:bodyPr>
          <a:lstStyle/>
          <a:p>
            <a:pPr algn="ctr"/>
            <a:r>
              <a:rPr lang="en-GB" sz="2800" u="sng" dirty="0" smtClean="0">
                <a:solidFill>
                  <a:schemeClr val="accent1"/>
                </a:solidFill>
                <a:latin typeface="Arial" panose="020B0604020202020204" pitchFamily="34" charset="0"/>
                <a:cs typeface="Arial" panose="020B0604020202020204" pitchFamily="34" charset="0"/>
              </a:rPr>
              <a:t>ADVANTAGES OF MAKING A WILL VS NOT MAKING ONE.</a:t>
            </a:r>
            <a:endParaRPr lang="en-GB" sz="2800" u="sng" dirty="0">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sp>
        <p:nvSpPr>
          <p:cNvPr id="5" name="Rounded Rectangle 4"/>
          <p:cNvSpPr/>
          <p:nvPr/>
        </p:nvSpPr>
        <p:spPr>
          <a:xfrm>
            <a:off x="762000" y="2362200"/>
            <a:ext cx="3429000" cy="35052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Advantages</a:t>
            </a:r>
            <a:endParaRPr lang="en-GB" b="1" u="sng" dirty="0" smtClean="0">
              <a:ln w="18415" cmpd="sng">
                <a:solidFill>
                  <a:srgbClr val="FFFFFF"/>
                </a:solidFill>
                <a:prstDash val="solid"/>
              </a:ln>
              <a:solidFill>
                <a:schemeClr val="tx1">
                  <a:lumMod val="75000"/>
                  <a:lumOff val="25000"/>
                </a:schemeClr>
              </a:solidFill>
              <a:effectLst>
                <a:outerShdw blurRad="63500" dir="3600000" algn="tl" rotWithShape="0">
                  <a:srgbClr val="000000">
                    <a:alpha val="70000"/>
                  </a:srgbClr>
                </a:outerShdw>
              </a:effectLst>
            </a:endParaRPr>
          </a:p>
          <a:p>
            <a:pPr algn="ctr"/>
            <a:endParaRPr lang="en-GB" b="1" u="sng" dirty="0" smtClean="0">
              <a:ln w="18415" cmpd="sng">
                <a:solidFill>
                  <a:srgbClr val="FFFFFF"/>
                </a:solidFill>
                <a:prstDash val="solid"/>
              </a:ln>
              <a:solidFill>
                <a:schemeClr val="tx1">
                  <a:lumMod val="75000"/>
                  <a:lumOff val="25000"/>
                </a:schemeClr>
              </a:solidFill>
              <a:effectLst>
                <a:outerShdw blurRad="63500" dir="3600000" algn="tl" rotWithShape="0">
                  <a:srgbClr val="000000">
                    <a:alpha val="70000"/>
                  </a:srgbClr>
                </a:outerShdw>
              </a:effectLst>
            </a:endParaRPr>
          </a:p>
          <a:p>
            <a:pPr>
              <a:buFont typeface="Arial" pitchFamily="34" charset="0"/>
              <a:buChar char="•"/>
            </a:pPr>
            <a:r>
              <a:rPr lang="en-GB" sz="1600" dirty="0" smtClean="0">
                <a:solidFill>
                  <a:schemeClr val="tx1">
                    <a:lumMod val="75000"/>
                    <a:lumOff val="25000"/>
                  </a:schemeClr>
                </a:solidFill>
                <a:latin typeface="Arial" panose="020B0604020202020204" pitchFamily="34" charset="0"/>
                <a:cs typeface="Arial" panose="020B0604020202020204" pitchFamily="34" charset="0"/>
              </a:rPr>
              <a:t>A lifetime </a:t>
            </a:r>
            <a:r>
              <a:rPr lang="en-GB" sz="1600" b="1" dirty="0" smtClean="0">
                <a:solidFill>
                  <a:schemeClr val="tx1">
                    <a:lumMod val="75000"/>
                    <a:lumOff val="25000"/>
                  </a:schemeClr>
                </a:solidFill>
                <a:latin typeface="Arial" panose="020B0604020202020204" pitchFamily="34" charset="0"/>
                <a:cs typeface="Arial" panose="020B0604020202020204" pitchFamily="34" charset="0"/>
              </a:rPr>
              <a:t>gift is generally irrevocable, whilst it is possible to change a will</a:t>
            </a:r>
            <a:r>
              <a:rPr lang="en-GB" sz="1600" dirty="0" smtClean="0">
                <a:solidFill>
                  <a:schemeClr val="tx1">
                    <a:lumMod val="75000"/>
                    <a:lumOff val="25000"/>
                  </a:schemeClr>
                </a:solidFill>
                <a:latin typeface="Arial" panose="020B0604020202020204" pitchFamily="34" charset="0"/>
                <a:cs typeface="Arial" panose="020B0604020202020204" pitchFamily="34" charset="0"/>
              </a:rPr>
              <a:t>. </a:t>
            </a:r>
          </a:p>
          <a:p>
            <a:pPr>
              <a:buFont typeface="Arial" pitchFamily="34" charset="0"/>
              <a:buChar char="•"/>
            </a:pPr>
            <a:endParaRPr lang="en-GB" sz="1600" dirty="0" smtClean="0">
              <a:solidFill>
                <a:schemeClr val="tx1">
                  <a:lumMod val="75000"/>
                  <a:lumOff val="25000"/>
                </a:schemeClr>
              </a:solidFill>
              <a:latin typeface="Arial" panose="020B0604020202020204" pitchFamily="34" charset="0"/>
              <a:cs typeface="Arial" panose="020B0604020202020204" pitchFamily="34" charset="0"/>
            </a:endParaRPr>
          </a:p>
          <a:p>
            <a:pPr lvl="0">
              <a:buFont typeface="Arial" pitchFamily="34" charset="0"/>
              <a:buChar char="•"/>
            </a:pPr>
            <a:r>
              <a:rPr lang="en-GB" sz="1600" b="1" dirty="0" smtClean="0">
                <a:solidFill>
                  <a:schemeClr val="tx1">
                    <a:lumMod val="75000"/>
                    <a:lumOff val="25000"/>
                  </a:schemeClr>
                </a:solidFill>
                <a:latin typeface="Arial" panose="020B0604020202020204" pitchFamily="34" charset="0"/>
                <a:cs typeface="Arial" panose="020B0604020202020204" pitchFamily="34" charset="0"/>
              </a:rPr>
              <a:t>With a gift it is only possible to transfer assets in your current ownership, whilst it is possible to transfer all your future assets in a will</a:t>
            </a:r>
            <a:r>
              <a:rPr lang="en-GB" sz="1600" dirty="0" smtClean="0">
                <a:solidFill>
                  <a:schemeClr val="tx1">
                    <a:lumMod val="75000"/>
                    <a:lumOff val="25000"/>
                  </a:schemeClr>
                </a:solidFill>
                <a:latin typeface="Arial" panose="020B0604020202020204" pitchFamily="34" charset="0"/>
                <a:cs typeface="Arial" panose="020B0604020202020204" pitchFamily="34" charset="0"/>
              </a:rPr>
              <a:t>. </a:t>
            </a:r>
          </a:p>
          <a:p>
            <a:pPr algn="just"/>
            <a:endParaRPr lang="en-GB" b="1" u="sng"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endParaRPr>
          </a:p>
        </p:txBody>
      </p:sp>
      <p:sp>
        <p:nvSpPr>
          <p:cNvPr id="6" name="Rounded Rectangle 5"/>
          <p:cNvSpPr/>
          <p:nvPr/>
        </p:nvSpPr>
        <p:spPr>
          <a:xfrm>
            <a:off x="5029200" y="2286000"/>
            <a:ext cx="3429000" cy="35052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Disadvantages</a:t>
            </a:r>
          </a:p>
          <a:p>
            <a:pPr algn="ctr"/>
            <a:endParaRPr lang="en-GB" b="1" u="sng" dirty="0" smtClean="0"/>
          </a:p>
          <a:p>
            <a:pPr>
              <a:buFont typeface="Arial" pitchFamily="34" charset="0"/>
              <a:buChar char="•"/>
            </a:pPr>
            <a:r>
              <a:rPr lang="en-GB" sz="1600" b="1" dirty="0" smtClean="0">
                <a:solidFill>
                  <a:schemeClr val="tx1">
                    <a:lumMod val="75000"/>
                    <a:lumOff val="25000"/>
                  </a:schemeClr>
                </a:solidFill>
                <a:latin typeface="Arial" panose="020B0604020202020204" pitchFamily="34" charset="0"/>
                <a:cs typeface="Arial" panose="020B0604020202020204" pitchFamily="34" charset="0"/>
              </a:rPr>
              <a:t>A will does not grant the beneficiary immediate access to assets in the same manner as a gift.</a:t>
            </a:r>
          </a:p>
          <a:p>
            <a:pPr>
              <a:buFont typeface="Arial" pitchFamily="34" charset="0"/>
              <a:buChar char="•"/>
            </a:pPr>
            <a:endParaRPr lang="en-GB" sz="1600" dirty="0" smtClean="0">
              <a:solidFill>
                <a:schemeClr val="tx1">
                  <a:lumMod val="75000"/>
                  <a:lumOff val="25000"/>
                </a:schemeClr>
              </a:solidFill>
              <a:latin typeface="Arial" panose="020B0604020202020204" pitchFamily="34" charset="0"/>
              <a:cs typeface="Arial" panose="020B0604020202020204" pitchFamily="34" charset="0"/>
            </a:endParaRPr>
          </a:p>
          <a:p>
            <a:pPr>
              <a:buFont typeface="Arial" pitchFamily="34" charset="0"/>
              <a:buChar char="•"/>
            </a:pPr>
            <a:r>
              <a:rPr lang="en-GB" sz="1600" b="1" dirty="0" smtClean="0">
                <a:solidFill>
                  <a:schemeClr val="tx1">
                    <a:lumMod val="75000"/>
                    <a:lumOff val="25000"/>
                  </a:schemeClr>
                </a:solidFill>
                <a:latin typeface="Arial" panose="020B0604020202020204" pitchFamily="34" charset="0"/>
                <a:cs typeface="Arial" panose="020B0604020202020204" pitchFamily="34" charset="0"/>
              </a:rPr>
              <a:t>A will does not benefit from tax allowances[ as opposed to lifetime reliefs] as does a lifetime gift.</a:t>
            </a:r>
            <a:endParaRPr lang="en-GB" sz="1600" dirty="0" smtClean="0">
              <a:solidFill>
                <a:schemeClr val="tx1">
                  <a:lumMod val="75000"/>
                  <a:lumOff val="25000"/>
                </a:schemeClr>
              </a:solidFill>
              <a:latin typeface="Arial" panose="020B0604020202020204" pitchFamily="34" charset="0"/>
              <a:cs typeface="Arial" panose="020B0604020202020204" pitchFamily="34" charset="0"/>
            </a:endParaRPr>
          </a:p>
          <a:p>
            <a:pPr algn="ctr"/>
            <a:endParaRPr lang="en-GB" b="1" u="sng"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0"/>
            <a:ext cx="8077200" cy="1417638"/>
          </a:xfrm>
        </p:spPr>
        <p:txBody>
          <a:bodyPr>
            <a:noAutofit/>
          </a:bodyPr>
          <a:lstStyle/>
          <a:p>
            <a:pPr lvl="0" algn="ctr"/>
            <a:r>
              <a:rPr lang="en-GB" sz="3200" u="sng" dirty="0" smtClean="0">
                <a:solidFill>
                  <a:schemeClr val="accent1">
                    <a:lumMod val="75000"/>
                  </a:schemeClr>
                </a:solidFill>
                <a:latin typeface="Arial" panose="020B0604020202020204" pitchFamily="34" charset="0"/>
                <a:cs typeface="Arial" panose="020B0604020202020204" pitchFamily="34" charset="0"/>
              </a:rPr>
              <a:t>POPULAR MYTHS...HOW THEY COULD COST YOUR BENEFICIARIES DEARLY</a:t>
            </a:r>
            <a:br>
              <a:rPr lang="en-GB" sz="3200" u="sng" dirty="0" smtClean="0">
                <a:solidFill>
                  <a:schemeClr val="accent1">
                    <a:lumMod val="75000"/>
                  </a:schemeClr>
                </a:solidFill>
                <a:latin typeface="Arial" panose="020B0604020202020204" pitchFamily="34" charset="0"/>
                <a:cs typeface="Arial" panose="020B0604020202020204" pitchFamily="34" charset="0"/>
              </a:rPr>
            </a:br>
            <a:endParaRPr lang="en-GB" sz="3200" u="sng" dirty="0">
              <a:solidFill>
                <a:schemeClr val="accent1">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GB" sz="2000" dirty="0" smtClean="0">
                <a:latin typeface="Arial" panose="020B0604020202020204" pitchFamily="34" charset="0"/>
                <a:cs typeface="Arial" panose="020B0604020202020204" pitchFamily="34" charset="0"/>
              </a:rPr>
              <a:t>Once a French will is made, succession tax will be paid on the death of the testator as follows:</a:t>
            </a:r>
          </a:p>
          <a:p>
            <a:endParaRPr lang="en-GB" sz="2000" dirty="0" smtClean="0">
              <a:latin typeface="Arial" panose="020B0604020202020204" pitchFamily="34" charset="0"/>
              <a:cs typeface="Arial" panose="020B0604020202020204" pitchFamily="34" charset="0"/>
            </a:endParaRPr>
          </a:p>
          <a:p>
            <a:endParaRPr lang="en-GB" dirty="0"/>
          </a:p>
        </p:txBody>
      </p:sp>
      <p:pic>
        <p:nvPicPr>
          <p:cNvPr id="6" name="Picture 4"/>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graphicFrame>
        <p:nvGraphicFramePr>
          <p:cNvPr id="8" name="Diagram 7"/>
          <p:cNvGraphicFramePr/>
          <p:nvPr>
            <p:extLst>
              <p:ext uri="{D42A27DB-BD31-4B8C-83A1-F6EECF244321}">
                <p14:modId xmlns:p14="http://schemas.microsoft.com/office/powerpoint/2010/main" val="3185805499"/>
              </p:ext>
            </p:extLst>
          </p:nvPr>
        </p:nvGraphicFramePr>
        <p:xfrm>
          <a:off x="685800" y="2438400"/>
          <a:ext cx="77724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smtClean="0"/>
              <a:t>Deductions and allowances.</a:t>
            </a:r>
            <a:endParaRPr lang="en-GB" dirty="0"/>
          </a:p>
        </p:txBody>
      </p:sp>
      <p:sp>
        <p:nvSpPr>
          <p:cNvPr id="3" name="Title 2"/>
          <p:cNvSpPr>
            <a:spLocks noGrp="1"/>
          </p:cNvSpPr>
          <p:nvPr>
            <p:ph type="title"/>
          </p:nvPr>
        </p:nvSpPr>
        <p:spPr>
          <a:xfrm>
            <a:off x="609600" y="76200"/>
            <a:ext cx="8077200" cy="990600"/>
          </a:xfrm>
        </p:spPr>
        <p:txBody>
          <a:bodyPr>
            <a:noAutofit/>
          </a:bodyPr>
          <a:lstStyle/>
          <a:p>
            <a:pPr algn="ctr"/>
            <a:r>
              <a:rPr lang="en-GB" sz="3200" dirty="0" smtClean="0">
                <a:solidFill>
                  <a:schemeClr val="accent1">
                    <a:lumMod val="75000"/>
                  </a:schemeClr>
                </a:solidFill>
                <a:latin typeface="Arial" panose="020B0604020202020204" pitchFamily="34" charset="0"/>
                <a:cs typeface="Arial" panose="020B0604020202020204" pitchFamily="34" charset="0"/>
              </a:rPr>
              <a:t/>
            </a:r>
            <a:br>
              <a:rPr lang="en-GB" sz="3200" dirty="0" smtClean="0">
                <a:solidFill>
                  <a:schemeClr val="accent1">
                    <a:lumMod val="75000"/>
                  </a:schemeClr>
                </a:solidFill>
                <a:latin typeface="Arial" panose="020B0604020202020204" pitchFamily="34" charset="0"/>
                <a:cs typeface="Arial" panose="020B0604020202020204" pitchFamily="34" charset="0"/>
              </a:rPr>
            </a:br>
            <a:r>
              <a:rPr lang="en-GB" sz="3200" u="sng" dirty="0" smtClean="0">
                <a:solidFill>
                  <a:schemeClr val="accent1">
                    <a:lumMod val="75000"/>
                  </a:schemeClr>
                </a:solidFill>
                <a:latin typeface="Arial" panose="020B0604020202020204" pitchFamily="34" charset="0"/>
                <a:cs typeface="Arial" panose="020B0604020202020204" pitchFamily="34" charset="0"/>
              </a:rPr>
              <a:t>DEDUCTIONS AND ALLOWANCES UNDER FRENCH LAW</a:t>
            </a:r>
            <a:br>
              <a:rPr lang="en-GB" sz="3200" u="sng" dirty="0" smtClean="0">
                <a:solidFill>
                  <a:schemeClr val="accent1">
                    <a:lumMod val="75000"/>
                  </a:schemeClr>
                </a:solidFill>
                <a:latin typeface="Arial" panose="020B0604020202020204" pitchFamily="34" charset="0"/>
                <a:cs typeface="Arial" panose="020B0604020202020204" pitchFamily="34" charset="0"/>
              </a:rPr>
            </a:br>
            <a:endParaRPr lang="en-GB" sz="3200" u="sng" dirty="0">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3" cstate="print"/>
          <a:srcRect/>
          <a:stretch>
            <a:fillRect/>
          </a:stretch>
        </p:blipFill>
        <p:spPr bwMode="auto">
          <a:xfrm>
            <a:off x="6172200" y="5965184"/>
            <a:ext cx="2971800" cy="892816"/>
          </a:xfrm>
          <a:prstGeom prst="rect">
            <a:avLst/>
          </a:prstGeom>
          <a:noFill/>
          <a:ln w="9525">
            <a:noFill/>
            <a:miter lim="800000"/>
            <a:headEnd/>
            <a:tailEnd/>
          </a:ln>
        </p:spPr>
      </p:pic>
      <p:graphicFrame>
        <p:nvGraphicFramePr>
          <p:cNvPr id="5" name="Diagram 4"/>
          <p:cNvGraphicFramePr/>
          <p:nvPr>
            <p:extLst>
              <p:ext uri="{D42A27DB-BD31-4B8C-83A1-F6EECF244321}">
                <p14:modId xmlns:p14="http://schemas.microsoft.com/office/powerpoint/2010/main" val="658912324"/>
              </p:ext>
            </p:extLst>
          </p:nvPr>
        </p:nvGraphicFramePr>
        <p:xfrm>
          <a:off x="533400" y="1066800"/>
          <a:ext cx="8382000" cy="495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74114883"/>
              </p:ext>
            </p:extLst>
          </p:nvPr>
        </p:nvGraphicFramePr>
        <p:xfrm>
          <a:off x="457200" y="762000"/>
          <a:ext cx="8382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533400" y="0"/>
            <a:ext cx="8153400" cy="947738"/>
          </a:xfrm>
        </p:spPr>
        <p:txBody>
          <a:bodyPr>
            <a:noAutofit/>
          </a:bodyPr>
          <a:lstStyle/>
          <a:p>
            <a:pPr lvl="0" algn="ctr"/>
            <a:r>
              <a:rPr lang="en-GB" sz="3200" u="sng" dirty="0" smtClean="0">
                <a:solidFill>
                  <a:schemeClr val="accent1">
                    <a:lumMod val="75000"/>
                  </a:schemeClr>
                </a:solidFill>
                <a:latin typeface="Arial" panose="020B0604020202020204" pitchFamily="34" charset="0"/>
                <a:cs typeface="Arial" panose="020B0604020202020204" pitchFamily="34" charset="0"/>
              </a:rPr>
              <a:t>HOW TO MAKE A FRENCH WILL</a:t>
            </a:r>
            <a:br>
              <a:rPr lang="en-GB" sz="3200" u="sng" dirty="0" smtClean="0">
                <a:solidFill>
                  <a:schemeClr val="accent1">
                    <a:lumMod val="75000"/>
                  </a:schemeClr>
                </a:solidFill>
                <a:latin typeface="Arial" panose="020B0604020202020204" pitchFamily="34" charset="0"/>
                <a:cs typeface="Arial" panose="020B0604020202020204" pitchFamily="34" charset="0"/>
              </a:rPr>
            </a:br>
            <a:endParaRPr lang="en-GB" sz="3200" u="sng" dirty="0">
              <a:solidFill>
                <a:schemeClr val="accent1">
                  <a:lumMod val="75000"/>
                </a:schemeClr>
              </a:solidFill>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7" cstate="print"/>
          <a:srcRect/>
          <a:stretch>
            <a:fillRect/>
          </a:stretch>
        </p:blipFill>
        <p:spPr bwMode="auto">
          <a:xfrm>
            <a:off x="5846719" y="5867400"/>
            <a:ext cx="3297281"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36460843"/>
              </p:ext>
            </p:extLst>
          </p:nvPr>
        </p:nvGraphicFramePr>
        <p:xfrm>
          <a:off x="457200" y="1481138"/>
          <a:ext cx="8229600" cy="4691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pPr algn="ctr"/>
            <a:r>
              <a:rPr lang="en-GB" sz="4400" dirty="0" smtClean="0">
                <a:solidFill>
                  <a:schemeClr val="accent1">
                    <a:lumMod val="75000"/>
                  </a:schemeClr>
                </a:solidFill>
              </a:rPr>
              <a:t/>
            </a:r>
            <a:br>
              <a:rPr lang="en-GB" sz="4400" dirty="0" smtClean="0">
                <a:solidFill>
                  <a:schemeClr val="accent1">
                    <a:lumMod val="75000"/>
                  </a:schemeClr>
                </a:solidFill>
              </a:rPr>
            </a:br>
            <a:r>
              <a:rPr lang="en-GB" sz="4400" dirty="0" smtClean="0">
                <a:solidFill>
                  <a:schemeClr val="accent1">
                    <a:lumMod val="75000"/>
                  </a:schemeClr>
                </a:solidFill>
              </a:rPr>
              <a:t> </a:t>
            </a:r>
            <a:r>
              <a:rPr lang="en-GB" sz="4400" u="sng" dirty="0" smtClean="0">
                <a:solidFill>
                  <a:schemeClr val="accent1">
                    <a:lumMod val="75000"/>
                  </a:schemeClr>
                </a:solidFill>
              </a:rPr>
              <a:t>POST DEATH</a:t>
            </a:r>
            <a:br>
              <a:rPr lang="en-GB" sz="4400" u="sng" dirty="0" smtClean="0">
                <a:solidFill>
                  <a:schemeClr val="accent1">
                    <a:lumMod val="75000"/>
                  </a:schemeClr>
                </a:solidFill>
              </a:rPr>
            </a:br>
            <a:endParaRPr lang="en-GB" u="sng" dirty="0"/>
          </a:p>
        </p:txBody>
      </p:sp>
      <p:pic>
        <p:nvPicPr>
          <p:cNvPr id="5" name="Picture 4"/>
          <p:cNvPicPr>
            <a:picLocks noChangeAspect="1" noChangeArrowheads="1"/>
          </p:cNvPicPr>
          <p:nvPr/>
        </p:nvPicPr>
        <p:blipFill>
          <a:blip r:embed="rId7" cstate="print"/>
          <a:srcRect/>
          <a:stretch>
            <a:fillRect/>
          </a:stretch>
        </p:blipFill>
        <p:spPr bwMode="auto">
          <a:xfrm>
            <a:off x="6781800" y="6148326"/>
            <a:ext cx="2362200" cy="7096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just"/>
            <a:r>
              <a:rPr lang="en-GB" sz="2400" u="sng" dirty="0" smtClean="0">
                <a:solidFill>
                  <a:schemeClr val="accent1">
                    <a:lumMod val="75000"/>
                  </a:schemeClr>
                </a:solidFill>
                <a:latin typeface="Arial" panose="020B0604020202020204" pitchFamily="34" charset="0"/>
                <a:cs typeface="Arial" panose="020B0604020202020204" pitchFamily="34" charset="0"/>
              </a:rPr>
              <a:t>YOUR MARITAL OR OTHER STATUS.. HOW DOES THIS IMPACT ON YOUR ESTATE, WHEN YOU DIE? </a:t>
            </a:r>
            <a:endParaRPr lang="en-GB" sz="2400" u="sng" dirty="0">
              <a:solidFill>
                <a:schemeClr val="accent1">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481328"/>
            <a:ext cx="8229600" cy="4538472"/>
          </a:xfrm>
        </p:spPr>
        <p:txBody>
          <a:bodyPr>
            <a:noAutofit/>
          </a:bodyPr>
          <a:lstStyle/>
          <a:p>
            <a:r>
              <a:rPr lang="en-GB" sz="1400" b="1" dirty="0" smtClean="0">
                <a:latin typeface="Arial" panose="020B0604020202020204" pitchFamily="34" charset="0"/>
                <a:cs typeface="Arial" panose="020B0604020202020204" pitchFamily="34" charset="0"/>
              </a:rPr>
              <a:t>If you are married and live in France permanently your assets and liabilities are subject to a set of rules called a “matrimonial regime”, or “ regime matrimonial” and it does not matter whether you are married in France or not.</a:t>
            </a:r>
          </a:p>
          <a:p>
            <a:r>
              <a:rPr lang="en-GB" sz="1400" b="1" dirty="0" smtClean="0">
                <a:latin typeface="Arial" panose="020B0604020202020204" pitchFamily="34" charset="0"/>
                <a:cs typeface="Arial" panose="020B0604020202020204" pitchFamily="34" charset="0"/>
              </a:rPr>
              <a:t>The “Regime” is divided into three types:</a:t>
            </a:r>
          </a:p>
          <a:p>
            <a:pPr marL="452628" indent="-342900">
              <a:buFont typeface="+mj-lt"/>
              <a:buAutoNum type="arabicPeriod"/>
            </a:pPr>
            <a:endParaRPr lang="en-GB" sz="1400" b="1" dirty="0" smtClean="0">
              <a:latin typeface="Arial" panose="020B0604020202020204" pitchFamily="34" charset="0"/>
              <a:cs typeface="Arial" panose="020B0604020202020204" pitchFamily="34" charset="0"/>
            </a:endParaRPr>
          </a:p>
          <a:p>
            <a:pPr marL="452628" indent="-342900">
              <a:buFont typeface="+mj-lt"/>
              <a:buAutoNum type="arabicPeriod"/>
            </a:pPr>
            <a:r>
              <a:rPr lang="en-GB" sz="1400" b="1" i="1" dirty="0" smtClean="0">
                <a:latin typeface="Arial" panose="020B0604020202020204" pitchFamily="34" charset="0"/>
                <a:cs typeface="Arial" panose="020B0604020202020204" pitchFamily="34" charset="0"/>
              </a:rPr>
              <a:t>“Separation de </a:t>
            </a:r>
            <a:r>
              <a:rPr lang="en-GB" sz="1400" b="1" i="1" dirty="0" err="1" smtClean="0">
                <a:latin typeface="Arial" panose="020B0604020202020204" pitchFamily="34" charset="0"/>
                <a:cs typeface="Arial" panose="020B0604020202020204" pitchFamily="34" charset="0"/>
              </a:rPr>
              <a:t>biens</a:t>
            </a:r>
            <a:r>
              <a:rPr lang="en-GB" sz="1400" b="1" i="1" dirty="0" smtClean="0">
                <a:latin typeface="Arial" panose="020B0604020202020204" pitchFamily="34" charset="0"/>
                <a:cs typeface="Arial" panose="020B0604020202020204" pitchFamily="34" charset="0"/>
              </a:rPr>
              <a:t>”</a:t>
            </a:r>
            <a:r>
              <a:rPr lang="en-GB" sz="1400" dirty="0" smtClean="0">
                <a:latin typeface="Arial" panose="020B0604020202020204" pitchFamily="34" charset="0"/>
                <a:cs typeface="Arial" panose="020B0604020202020204" pitchFamily="34" charset="0"/>
              </a:rPr>
              <a:t> .</a:t>
            </a:r>
          </a:p>
          <a:p>
            <a:pPr marL="452628" indent="-342900">
              <a:buFont typeface="+mj-lt"/>
              <a:buAutoNum type="arabicPeriod"/>
            </a:pPr>
            <a:r>
              <a:rPr lang="en-GB" sz="1400" b="1" i="1" dirty="0" smtClean="0">
                <a:latin typeface="Arial" panose="020B0604020202020204" pitchFamily="34" charset="0"/>
                <a:cs typeface="Arial" panose="020B0604020202020204" pitchFamily="34" charset="0"/>
              </a:rPr>
              <a:t>“</a:t>
            </a:r>
            <a:r>
              <a:rPr lang="en-GB" sz="1400" b="1" i="1" dirty="0" err="1" smtClean="0">
                <a:latin typeface="Arial" panose="020B0604020202020204" pitchFamily="34" charset="0"/>
                <a:cs typeface="Arial" panose="020B0604020202020204" pitchFamily="34" charset="0"/>
              </a:rPr>
              <a:t>Communauté</a:t>
            </a:r>
            <a:r>
              <a:rPr lang="en-GB" sz="1400" b="1" i="1" dirty="0" smtClean="0">
                <a:latin typeface="Arial" panose="020B0604020202020204" pitchFamily="34" charset="0"/>
                <a:cs typeface="Arial" panose="020B0604020202020204" pitchFamily="34" charset="0"/>
              </a:rPr>
              <a:t> </a:t>
            </a:r>
            <a:r>
              <a:rPr lang="en-GB" sz="1400" b="1" i="1" dirty="0" err="1" smtClean="0">
                <a:latin typeface="Arial" panose="020B0604020202020204" pitchFamily="34" charset="0"/>
                <a:cs typeface="Arial" panose="020B0604020202020204" pitchFamily="34" charset="0"/>
              </a:rPr>
              <a:t>universelle</a:t>
            </a:r>
            <a:r>
              <a:rPr lang="en-GB" sz="1400" b="1" i="1" dirty="0" smtClean="0">
                <a:latin typeface="Arial" panose="020B0604020202020204" pitchFamily="34" charset="0"/>
                <a:cs typeface="Arial" panose="020B0604020202020204" pitchFamily="34" charset="0"/>
              </a:rPr>
              <a:t>”</a:t>
            </a:r>
          </a:p>
          <a:p>
            <a:pPr marL="452628" indent="-342900">
              <a:buFont typeface="+mj-lt"/>
              <a:buAutoNum type="arabicPeriod"/>
            </a:pPr>
            <a:r>
              <a:rPr lang="en-GB" sz="1400" b="1" dirty="0" smtClean="0">
                <a:latin typeface="Arial" panose="020B0604020202020204" pitchFamily="34" charset="0"/>
                <a:cs typeface="Arial" panose="020B0604020202020204" pitchFamily="34" charset="0"/>
              </a:rPr>
              <a:t>The default arrangement is “</a:t>
            </a:r>
            <a:r>
              <a:rPr lang="en-GB" sz="1400" b="1" i="1" dirty="0" err="1" smtClean="0">
                <a:latin typeface="Arial" panose="020B0604020202020204" pitchFamily="34" charset="0"/>
                <a:cs typeface="Arial" panose="020B0604020202020204" pitchFamily="34" charset="0"/>
              </a:rPr>
              <a:t>communauté</a:t>
            </a:r>
            <a:r>
              <a:rPr lang="en-GB" sz="1400" b="1" i="1" dirty="0" smtClean="0">
                <a:latin typeface="Arial" panose="020B0604020202020204" pitchFamily="34" charset="0"/>
                <a:cs typeface="Arial" panose="020B0604020202020204" pitchFamily="34" charset="0"/>
              </a:rPr>
              <a:t> </a:t>
            </a:r>
            <a:r>
              <a:rPr lang="en-GB" sz="1400" b="1" i="1" dirty="0" err="1" smtClean="0">
                <a:latin typeface="Arial" panose="020B0604020202020204" pitchFamily="34" charset="0"/>
                <a:cs typeface="Arial" panose="020B0604020202020204" pitchFamily="34" charset="0"/>
              </a:rPr>
              <a:t>reduite</a:t>
            </a:r>
            <a:r>
              <a:rPr lang="en-GB" sz="1400" b="1" i="1" dirty="0" smtClean="0">
                <a:latin typeface="Arial" panose="020B0604020202020204" pitchFamily="34" charset="0"/>
                <a:cs typeface="Arial" panose="020B0604020202020204" pitchFamily="34" charset="0"/>
              </a:rPr>
              <a:t> aux </a:t>
            </a:r>
            <a:r>
              <a:rPr lang="en-GB" sz="1400" b="1" i="1" dirty="0" err="1" smtClean="0">
                <a:latin typeface="Arial" panose="020B0604020202020204" pitchFamily="34" charset="0"/>
                <a:cs typeface="Arial" panose="020B0604020202020204" pitchFamily="34" charset="0"/>
              </a:rPr>
              <a:t>acquets</a:t>
            </a:r>
            <a:r>
              <a:rPr lang="en-GB" sz="1400" b="1" i="1" dirty="0" smtClean="0">
                <a:latin typeface="Arial" panose="020B0604020202020204" pitchFamily="34" charset="0"/>
                <a:cs typeface="Arial" panose="020B0604020202020204" pitchFamily="34" charset="0"/>
              </a:rPr>
              <a:t>”</a:t>
            </a:r>
            <a:r>
              <a:rPr lang="en-GB" sz="1400" dirty="0" smtClean="0">
                <a:latin typeface="Arial" panose="020B0604020202020204" pitchFamily="34" charset="0"/>
                <a:cs typeface="Arial" panose="020B0604020202020204" pitchFamily="34" charset="0"/>
              </a:rPr>
              <a:t>.</a:t>
            </a:r>
          </a:p>
          <a:p>
            <a:pPr marL="452628" indent="-342900">
              <a:buFont typeface="+mj-lt"/>
              <a:buAutoNum type="arabicPeriod"/>
            </a:pPr>
            <a:endParaRPr lang="en-GB" sz="1400" b="1" dirty="0" smtClean="0">
              <a:latin typeface="Arial" panose="020B0604020202020204" pitchFamily="34" charset="0"/>
              <a:cs typeface="Arial" panose="020B0604020202020204" pitchFamily="34" charset="0"/>
            </a:endParaRPr>
          </a:p>
          <a:p>
            <a:pPr marL="452628" indent="-342900"/>
            <a:r>
              <a:rPr lang="en-GB" sz="1400" b="1" dirty="0" smtClean="0">
                <a:latin typeface="Arial" panose="020B0604020202020204" pitchFamily="34" charset="0"/>
                <a:cs typeface="Arial" panose="020B0604020202020204" pitchFamily="34" charset="0"/>
              </a:rPr>
              <a:t>If you want to change your existing matrimonial regime you must visit a </a:t>
            </a:r>
            <a:r>
              <a:rPr lang="en-GB" sz="1400" b="1" dirty="0" err="1" smtClean="0">
                <a:latin typeface="Arial" panose="020B0604020202020204" pitchFamily="34" charset="0"/>
                <a:cs typeface="Arial" panose="020B0604020202020204" pitchFamily="34" charset="0"/>
              </a:rPr>
              <a:t>Notaire</a:t>
            </a:r>
            <a:r>
              <a:rPr lang="en-GB" sz="1400" b="1" dirty="0" smtClean="0">
                <a:latin typeface="Arial" panose="020B0604020202020204" pitchFamily="34" charset="0"/>
                <a:cs typeface="Arial" panose="020B0604020202020204" pitchFamily="34" charset="0"/>
              </a:rPr>
              <a:t>.</a:t>
            </a:r>
            <a:endParaRPr lang="en-GB" sz="1400" b="1" dirty="0" smtClean="0">
              <a:latin typeface="Arial" panose="020B0604020202020204" pitchFamily="34" charset="0"/>
              <a:cs typeface="Arial" panose="020B0604020202020204" pitchFamily="34" charset="0"/>
            </a:endParaRPr>
          </a:p>
          <a:p>
            <a:pPr marL="452628" indent="-342900"/>
            <a:r>
              <a:rPr lang="en-GB" sz="1400" b="1" dirty="0" smtClean="0">
                <a:latin typeface="Arial" panose="020B0604020202020204" pitchFamily="34" charset="0"/>
                <a:cs typeface="Arial" panose="020B0604020202020204" pitchFamily="34" charset="0"/>
              </a:rPr>
              <a:t>There are two further matters to bear in mind  as well:</a:t>
            </a:r>
          </a:p>
          <a:p>
            <a:pPr marL="708660" lvl="1" indent="-342900"/>
            <a:r>
              <a:rPr lang="en-GB" sz="1400" b="1" dirty="0" smtClean="0">
                <a:latin typeface="Arial" panose="020B0604020202020204" pitchFamily="34" charset="0"/>
                <a:cs typeface="Arial" panose="020B0604020202020204" pitchFamily="34" charset="0"/>
              </a:rPr>
              <a:t>Use of “The Tontine” is another arrangement whereby a couple can own a house jointly with ownership going directly to the survivor on the death of one of them.[ Closest equivalent to our Joint Ownership]</a:t>
            </a:r>
          </a:p>
          <a:p>
            <a:pPr marL="708660" lvl="1" indent="-342900"/>
            <a:r>
              <a:rPr lang="en-GB" sz="1400" b="1" dirty="0" smtClean="0">
                <a:latin typeface="Arial" panose="020B0604020202020204" pitchFamily="34" charset="0"/>
                <a:cs typeface="Arial" panose="020B0604020202020204" pitchFamily="34" charset="0"/>
              </a:rPr>
              <a:t>Use of the French (SCI ). This is a way of holding property through a specially formed company of a type known as a </a:t>
            </a:r>
            <a:r>
              <a:rPr lang="en-GB" sz="1400" b="1" dirty="0" err="1" smtClean="0">
                <a:latin typeface="Arial" panose="020B0604020202020204" pitchFamily="34" charset="0"/>
                <a:cs typeface="Arial" panose="020B0604020202020204" pitchFamily="34" charset="0"/>
              </a:rPr>
              <a:t>societé</a:t>
            </a:r>
            <a:r>
              <a:rPr lang="en-GB" sz="1400" b="1" dirty="0" smtClean="0">
                <a:latin typeface="Arial" panose="020B0604020202020204" pitchFamily="34" charset="0"/>
                <a:cs typeface="Arial" panose="020B0604020202020204" pitchFamily="34" charset="0"/>
              </a:rPr>
              <a:t> </a:t>
            </a:r>
            <a:r>
              <a:rPr lang="en-GB" sz="1400" b="1" dirty="0" err="1" smtClean="0">
                <a:latin typeface="Arial" panose="020B0604020202020204" pitchFamily="34" charset="0"/>
                <a:cs typeface="Arial" panose="020B0604020202020204" pitchFamily="34" charset="0"/>
              </a:rPr>
              <a:t>civile</a:t>
            </a:r>
            <a:r>
              <a:rPr lang="en-GB" sz="1400" b="1" dirty="0" smtClean="0">
                <a:latin typeface="Arial" panose="020B0604020202020204" pitchFamily="34" charset="0"/>
                <a:cs typeface="Arial" panose="020B0604020202020204" pitchFamily="34" charset="0"/>
              </a:rPr>
              <a:t> </a:t>
            </a:r>
            <a:r>
              <a:rPr lang="en-GB" sz="1400" b="1" dirty="0" err="1" smtClean="0">
                <a:latin typeface="Arial" panose="020B0604020202020204" pitchFamily="34" charset="0"/>
                <a:cs typeface="Arial" panose="020B0604020202020204" pitchFamily="34" charset="0"/>
              </a:rPr>
              <a:t>immobilière</a:t>
            </a:r>
            <a:r>
              <a:rPr lang="en-GB" sz="1400" b="1" dirty="0" smtClean="0">
                <a:latin typeface="Arial" panose="020B0604020202020204" pitchFamily="34" charset="0"/>
                <a:cs typeface="Arial" panose="020B0604020202020204" pitchFamily="34" charset="0"/>
              </a:rPr>
              <a:t>: which may be especially relevant if the home is a holiday home and you are not a French resident</a:t>
            </a:r>
            <a:r>
              <a:rPr lang="en-GB" sz="1400" dirty="0" smtClean="0">
                <a:latin typeface="Arial" panose="020B0604020202020204" pitchFamily="34" charset="0"/>
                <a:cs typeface="Arial" panose="020B0604020202020204" pitchFamily="34" charset="0"/>
              </a:rPr>
              <a:t>. </a:t>
            </a:r>
            <a:r>
              <a:rPr lang="en-GB" sz="1400" b="1" dirty="0" smtClean="0">
                <a:latin typeface="Arial" panose="020B0604020202020204" pitchFamily="34" charset="0"/>
                <a:cs typeface="Arial" panose="020B0604020202020204" pitchFamily="34" charset="0"/>
              </a:rPr>
              <a:t>This is a useful succession tax avoidance tool.</a:t>
            </a:r>
          </a:p>
        </p:txBody>
      </p:sp>
      <p:pic>
        <p:nvPicPr>
          <p:cNvPr id="6" name="Picture 4"/>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1"/>
            <a:ext cx="8153400" cy="4648200"/>
          </a:xfrm>
        </p:spPr>
        <p:txBody>
          <a:bodyPr>
            <a:normAutofit lnSpcReduction="10000"/>
          </a:bodyPr>
          <a:lstStyle/>
          <a:p>
            <a:r>
              <a:rPr lang="en-GB" sz="2000" dirty="0" smtClean="0">
                <a:latin typeface="Arial" panose="020B0604020202020204" pitchFamily="34" charset="0"/>
                <a:cs typeface="Arial" panose="020B0604020202020204" pitchFamily="34" charset="0"/>
              </a:rPr>
              <a:t>Four rules to note:</a:t>
            </a:r>
          </a:p>
          <a:p>
            <a:endParaRPr lang="en-GB" sz="2000" dirty="0" smtClean="0">
              <a:latin typeface="Arial" panose="020B0604020202020204" pitchFamily="34" charset="0"/>
              <a:cs typeface="Arial" panose="020B0604020202020204" pitchFamily="34" charset="0"/>
            </a:endParaRPr>
          </a:p>
          <a:p>
            <a:pPr marL="109728" indent="0">
              <a:buNone/>
            </a:pPr>
            <a:r>
              <a:rPr lang="en-GB" sz="2000" dirty="0" smtClean="0">
                <a:latin typeface="Arial" panose="020B0604020202020204" pitchFamily="34" charset="0"/>
                <a:cs typeface="Arial" panose="020B0604020202020204" pitchFamily="34" charset="0"/>
              </a:rPr>
              <a:t>The </a:t>
            </a:r>
            <a:r>
              <a:rPr lang="en-GB" sz="2000" b="1" dirty="0" smtClean="0">
                <a:latin typeface="Arial" panose="020B0604020202020204" pitchFamily="34" charset="0"/>
                <a:cs typeface="Arial" panose="020B0604020202020204" pitchFamily="34" charset="0"/>
              </a:rPr>
              <a:t>gift/inheritance</a:t>
            </a:r>
            <a:r>
              <a:rPr lang="en-GB" sz="2000" dirty="0" smtClean="0">
                <a:latin typeface="Arial" panose="020B0604020202020204" pitchFamily="34" charset="0"/>
                <a:cs typeface="Arial" panose="020B0604020202020204" pitchFamily="34" charset="0"/>
              </a:rPr>
              <a:t> is taxable if the </a:t>
            </a:r>
            <a:r>
              <a:rPr lang="en-GB" sz="2000" b="1" dirty="0" smtClean="0">
                <a:latin typeface="Arial" panose="020B0604020202020204" pitchFamily="34" charset="0"/>
                <a:cs typeface="Arial" panose="020B0604020202020204" pitchFamily="34" charset="0"/>
              </a:rPr>
              <a:t>donor/deceased</a:t>
            </a:r>
            <a:r>
              <a:rPr lang="en-GB" sz="2000" dirty="0" smtClean="0">
                <a:latin typeface="Arial" panose="020B0604020202020204" pitchFamily="34" charset="0"/>
                <a:cs typeface="Arial" panose="020B0604020202020204" pitchFamily="34" charset="0"/>
              </a:rPr>
              <a:t> is </a:t>
            </a:r>
            <a:r>
              <a:rPr lang="en-GB" sz="2000" b="1" dirty="0" smtClean="0">
                <a:latin typeface="Arial" panose="020B0604020202020204" pitchFamily="34" charset="0"/>
                <a:cs typeface="Arial" panose="020B0604020202020204" pitchFamily="34" charset="0"/>
              </a:rPr>
              <a:t>resident in France </a:t>
            </a:r>
            <a:r>
              <a:rPr lang="en-GB" sz="2000" dirty="0" smtClean="0">
                <a:latin typeface="Arial" panose="020B0604020202020204" pitchFamily="34" charset="0"/>
                <a:cs typeface="Arial" panose="020B0604020202020204" pitchFamily="34" charset="0"/>
              </a:rPr>
              <a:t>at the date of the gift/death.</a:t>
            </a:r>
          </a:p>
          <a:p>
            <a:pPr marL="624078" indent="-514350">
              <a:buFont typeface="+mj-lt"/>
              <a:buAutoNum type="arabicPeriod"/>
            </a:pPr>
            <a:endParaRPr lang="en-GB" sz="2000" dirty="0" smtClean="0">
              <a:latin typeface="Arial" panose="020B0604020202020204" pitchFamily="34" charset="0"/>
              <a:cs typeface="Arial" panose="020B0604020202020204" pitchFamily="34" charset="0"/>
            </a:endParaRPr>
          </a:p>
          <a:p>
            <a:pPr marL="109728" indent="0">
              <a:buNone/>
            </a:pPr>
            <a:r>
              <a:rPr lang="en-GB" sz="2000" dirty="0" smtClean="0">
                <a:latin typeface="Arial" panose="020B0604020202020204" pitchFamily="34" charset="0"/>
                <a:cs typeface="Arial" panose="020B0604020202020204" pitchFamily="34" charset="0"/>
              </a:rPr>
              <a:t>A </a:t>
            </a:r>
            <a:r>
              <a:rPr lang="en-GB" sz="2000" b="1" dirty="0" smtClean="0">
                <a:latin typeface="Arial" panose="020B0604020202020204" pitchFamily="34" charset="0"/>
                <a:cs typeface="Arial" panose="020B0604020202020204" pitchFamily="34" charset="0"/>
              </a:rPr>
              <a:t>gift/inheritance</a:t>
            </a:r>
            <a:r>
              <a:rPr lang="en-GB" sz="2000" dirty="0" smtClean="0">
                <a:latin typeface="Arial" panose="020B0604020202020204" pitchFamily="34" charset="0"/>
                <a:cs typeface="Arial" panose="020B0604020202020204" pitchFamily="34" charset="0"/>
              </a:rPr>
              <a:t> is also taxable if the </a:t>
            </a:r>
            <a:r>
              <a:rPr lang="en-GB" sz="2000" b="1" dirty="0" smtClean="0">
                <a:latin typeface="Arial" panose="020B0604020202020204" pitchFamily="34" charset="0"/>
                <a:cs typeface="Arial" panose="020B0604020202020204" pitchFamily="34" charset="0"/>
              </a:rPr>
              <a:t>recipient is resident in France</a:t>
            </a:r>
            <a:r>
              <a:rPr lang="en-GB" sz="2000" dirty="0" smtClean="0">
                <a:latin typeface="Arial" panose="020B0604020202020204" pitchFamily="34" charset="0"/>
                <a:cs typeface="Arial" panose="020B0604020202020204" pitchFamily="34" charset="0"/>
              </a:rPr>
              <a:t> and has been so resident </a:t>
            </a:r>
            <a:r>
              <a:rPr lang="en-GB" sz="2000" b="1" dirty="0" smtClean="0">
                <a:latin typeface="Arial" panose="020B0604020202020204" pitchFamily="34" charset="0"/>
                <a:cs typeface="Arial" panose="020B0604020202020204" pitchFamily="34" charset="0"/>
              </a:rPr>
              <a:t>for at least six of the last 10 tax years prior to the </a:t>
            </a:r>
            <a:r>
              <a:rPr lang="en-GB" sz="2000" dirty="0" smtClean="0">
                <a:latin typeface="Arial" panose="020B0604020202020204" pitchFamily="34" charset="0"/>
                <a:cs typeface="Arial" panose="020B0604020202020204" pitchFamily="34" charset="0"/>
              </a:rPr>
              <a:t>year in which the </a:t>
            </a:r>
            <a:r>
              <a:rPr lang="en-GB" sz="2000" b="1" dirty="0" smtClean="0">
                <a:latin typeface="Arial" panose="020B0604020202020204" pitchFamily="34" charset="0"/>
                <a:cs typeface="Arial" panose="020B0604020202020204" pitchFamily="34" charset="0"/>
              </a:rPr>
              <a:t>gift-inheritance is received</a:t>
            </a:r>
            <a:r>
              <a:rPr lang="en-GB" sz="2000" dirty="0" smtClean="0">
                <a:latin typeface="Arial" panose="020B0604020202020204" pitchFamily="34" charset="0"/>
                <a:cs typeface="Arial" panose="020B0604020202020204" pitchFamily="34" charset="0"/>
              </a:rPr>
              <a:t>.</a:t>
            </a:r>
          </a:p>
          <a:p>
            <a:pPr marL="624078" indent="-514350">
              <a:buFont typeface="+mj-lt"/>
              <a:buAutoNum type="arabicPeriod"/>
            </a:pPr>
            <a:endParaRPr lang="en-GB" sz="2000" dirty="0" smtClean="0">
              <a:latin typeface="Arial" panose="020B0604020202020204" pitchFamily="34" charset="0"/>
              <a:cs typeface="Arial" panose="020B0604020202020204" pitchFamily="34" charset="0"/>
            </a:endParaRPr>
          </a:p>
          <a:p>
            <a:pPr marL="109728" indent="0">
              <a:buNone/>
            </a:pPr>
            <a:r>
              <a:rPr lang="en-GB" sz="2000" dirty="0" smtClean="0">
                <a:latin typeface="Arial" panose="020B0604020202020204" pitchFamily="34" charset="0"/>
                <a:cs typeface="Arial" panose="020B0604020202020204" pitchFamily="34" charset="0"/>
              </a:rPr>
              <a:t>A </a:t>
            </a:r>
            <a:r>
              <a:rPr lang="en-GB" sz="2000" b="1" dirty="0" smtClean="0">
                <a:latin typeface="Arial" panose="020B0604020202020204" pitchFamily="34" charset="0"/>
                <a:cs typeface="Arial" panose="020B0604020202020204" pitchFamily="34" charset="0"/>
              </a:rPr>
              <a:t>gift/inheritance from </a:t>
            </a:r>
            <a:r>
              <a:rPr lang="en-GB" sz="2000" dirty="0" smtClean="0">
                <a:latin typeface="Arial" panose="020B0604020202020204" pitchFamily="34" charset="0"/>
                <a:cs typeface="Arial" panose="020B0604020202020204" pitchFamily="34" charset="0"/>
              </a:rPr>
              <a:t>one </a:t>
            </a:r>
            <a:r>
              <a:rPr lang="en-GB" sz="2000" b="1" dirty="0" smtClean="0">
                <a:latin typeface="Arial" panose="020B0604020202020204" pitchFamily="34" charset="0"/>
                <a:cs typeface="Arial" panose="020B0604020202020204" pitchFamily="34" charset="0"/>
              </a:rPr>
              <a:t>non-resident to </a:t>
            </a:r>
            <a:r>
              <a:rPr lang="en-GB" sz="2000" dirty="0" smtClean="0">
                <a:latin typeface="Arial" panose="020B0604020202020204" pitchFamily="34" charset="0"/>
                <a:cs typeface="Arial" panose="020B0604020202020204" pitchFamily="34" charset="0"/>
              </a:rPr>
              <a:t>another </a:t>
            </a:r>
            <a:r>
              <a:rPr lang="en-GB" sz="2000" b="1" dirty="0" smtClean="0">
                <a:latin typeface="Arial" panose="020B0604020202020204" pitchFamily="34" charset="0"/>
                <a:cs typeface="Arial" panose="020B0604020202020204" pitchFamily="34" charset="0"/>
              </a:rPr>
              <a:t>non-resident</a:t>
            </a:r>
            <a:r>
              <a:rPr lang="en-GB" sz="2000" dirty="0" smtClean="0">
                <a:latin typeface="Arial" panose="020B0604020202020204" pitchFamily="34" charset="0"/>
                <a:cs typeface="Arial" panose="020B0604020202020204" pitchFamily="34" charset="0"/>
              </a:rPr>
              <a:t> is taxable </a:t>
            </a:r>
            <a:r>
              <a:rPr lang="en-GB" sz="2000" b="1" dirty="0" smtClean="0">
                <a:latin typeface="Arial" panose="020B0604020202020204" pitchFamily="34" charset="0"/>
                <a:cs typeface="Arial" panose="020B0604020202020204" pitchFamily="34" charset="0"/>
              </a:rPr>
              <a:t>if</a:t>
            </a:r>
            <a:r>
              <a:rPr lang="en-GB" sz="2000" dirty="0" smtClean="0">
                <a:latin typeface="Arial" panose="020B0604020202020204" pitchFamily="34" charset="0"/>
                <a:cs typeface="Arial" panose="020B0604020202020204" pitchFamily="34" charset="0"/>
              </a:rPr>
              <a:t> the</a:t>
            </a:r>
            <a:r>
              <a:rPr lang="en-GB" sz="2000" b="1"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gift/inheritance </a:t>
            </a:r>
            <a:r>
              <a:rPr lang="en-GB" sz="2000" b="1" dirty="0" smtClean="0">
                <a:latin typeface="Arial" panose="020B0604020202020204" pitchFamily="34" charset="0"/>
                <a:cs typeface="Arial" panose="020B0604020202020204" pitchFamily="34" charset="0"/>
              </a:rPr>
              <a:t>is a French asset</a:t>
            </a:r>
            <a:r>
              <a:rPr lang="en-GB" sz="2000" dirty="0" smtClean="0">
                <a:latin typeface="Arial" panose="020B0604020202020204" pitchFamily="34" charset="0"/>
                <a:cs typeface="Arial" panose="020B0604020202020204" pitchFamily="34" charset="0"/>
              </a:rPr>
              <a:t>.</a:t>
            </a:r>
          </a:p>
          <a:p>
            <a:pPr marL="624078" indent="-514350">
              <a:buNone/>
            </a:pPr>
            <a:endParaRPr lang="en-GB" sz="2000" b="1" dirty="0" smtClean="0">
              <a:latin typeface="Arial" panose="020B0604020202020204" pitchFamily="34" charset="0"/>
              <a:cs typeface="Arial" panose="020B0604020202020204" pitchFamily="34" charset="0"/>
            </a:endParaRPr>
          </a:p>
          <a:p>
            <a:pPr marL="109728" indent="0">
              <a:buNone/>
            </a:pPr>
            <a:r>
              <a:rPr lang="en-GB" sz="2000" dirty="0" smtClean="0">
                <a:latin typeface="Arial" panose="020B0604020202020204" pitchFamily="34" charset="0"/>
                <a:cs typeface="Arial" panose="020B0604020202020204" pitchFamily="34" charset="0"/>
              </a:rPr>
              <a:t>Non-residents are liable to succession tax on any property or any rights over property situated in France. [Note double taxation treaties which avoid double taxation]</a:t>
            </a:r>
            <a:endParaRPr lang="en-GB"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533400" y="274638"/>
            <a:ext cx="8153400" cy="944562"/>
          </a:xfrm>
        </p:spPr>
        <p:txBody>
          <a:bodyPr>
            <a:normAutofit/>
          </a:bodyPr>
          <a:lstStyle/>
          <a:p>
            <a:pPr algn="ctr"/>
            <a:r>
              <a:rPr lang="en-GB" sz="2800" u="sng" dirty="0" smtClean="0">
                <a:solidFill>
                  <a:schemeClr val="accent1">
                    <a:lumMod val="75000"/>
                  </a:schemeClr>
                </a:solidFill>
              </a:rPr>
              <a:t>FRENCH </a:t>
            </a:r>
            <a:r>
              <a:rPr lang="en-GB" sz="2800" u="sng" dirty="0" smtClean="0">
                <a:solidFill>
                  <a:schemeClr val="accent1">
                    <a:lumMod val="75000"/>
                  </a:schemeClr>
                </a:solidFill>
              </a:rPr>
              <a:t>SUCCESSION </a:t>
            </a:r>
            <a:r>
              <a:rPr lang="en-GB" sz="2800" u="sng" dirty="0" smtClean="0">
                <a:solidFill>
                  <a:schemeClr val="accent1">
                    <a:lumMod val="75000"/>
                  </a:schemeClr>
                </a:solidFill>
              </a:rPr>
              <a:t>TAX </a:t>
            </a:r>
            <a:endParaRPr lang="en-GB" sz="2800" u="sng" dirty="0">
              <a:solidFill>
                <a:schemeClr val="accent1">
                  <a:lumMod val="75000"/>
                </a:schemeClr>
              </a:solidFill>
            </a:endParaRPr>
          </a:p>
        </p:txBody>
      </p:sp>
      <p:pic>
        <p:nvPicPr>
          <p:cNvPr id="5" name="Picture 4"/>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1"/>
            <a:ext cx="8077200" cy="4898384"/>
          </a:xfrm>
        </p:spPr>
        <p:txBody>
          <a:bodyPr>
            <a:normAutofit/>
          </a:bodyPr>
          <a:lstStyle/>
          <a:p>
            <a:r>
              <a:rPr lang="en-GB" sz="1200" b="1" dirty="0" smtClean="0"/>
              <a:t>Only that part of the estate belonging to the deceased is subject to French succession laws.</a:t>
            </a:r>
          </a:p>
          <a:p>
            <a:r>
              <a:rPr lang="en-GB" sz="1200" b="1" dirty="0" smtClean="0"/>
              <a:t>The Napoleonic code, specifically protects the interests of children of the family, so that they cannot be disenfranchised.</a:t>
            </a:r>
          </a:p>
          <a:p>
            <a:r>
              <a:rPr lang="en-GB" sz="1200" b="1" dirty="0" smtClean="0"/>
              <a:t>The French Civil code system is called “ Forced Heirship”.</a:t>
            </a:r>
          </a:p>
          <a:p>
            <a:r>
              <a:rPr lang="en-GB" sz="1200" b="1" dirty="0" smtClean="0"/>
              <a:t>That part earmarked for your children is called “ La </a:t>
            </a:r>
            <a:r>
              <a:rPr lang="en-GB" sz="1200" b="1" dirty="0" err="1" smtClean="0"/>
              <a:t>Réserve</a:t>
            </a:r>
            <a:r>
              <a:rPr lang="en-GB" sz="1200" b="1" dirty="0" smtClean="0"/>
              <a:t>”</a:t>
            </a:r>
          </a:p>
          <a:p>
            <a:r>
              <a:rPr lang="en-GB" sz="1200" b="1" dirty="0" smtClean="0"/>
              <a:t>The part which is freely disposable is called “ La </a:t>
            </a:r>
            <a:r>
              <a:rPr lang="en-GB" sz="1200" b="1" dirty="0" err="1" smtClean="0"/>
              <a:t>Quotité</a:t>
            </a:r>
            <a:r>
              <a:rPr lang="en-GB" sz="1200" b="1" dirty="0" smtClean="0"/>
              <a:t> </a:t>
            </a:r>
            <a:r>
              <a:rPr lang="en-GB" sz="1200" b="1" dirty="0" err="1" smtClean="0"/>
              <a:t>disponible</a:t>
            </a:r>
            <a:r>
              <a:rPr lang="en-GB" sz="1200" b="1" dirty="0" smtClean="0"/>
              <a:t>”.</a:t>
            </a:r>
          </a:p>
          <a:p>
            <a:r>
              <a:rPr lang="en-GB" sz="1200" b="1" dirty="0" smtClean="0"/>
              <a:t>Under French civil law that part earmarked for the child or children cannot be given to a third party.</a:t>
            </a:r>
          </a:p>
          <a:p>
            <a:r>
              <a:rPr lang="en-GB" sz="1200" b="1" dirty="0" smtClean="0"/>
              <a:t>A surviving spouse is NOT automatically entitled to anything you leave, UNLESS you take specific action to disinherit them, in which case they will receive one quarter of the French Estate. This is because the estate belongs to the family and not one specific person.</a:t>
            </a:r>
          </a:p>
          <a:p>
            <a:r>
              <a:rPr lang="en-GB" sz="1200" b="1" dirty="0" smtClean="0"/>
              <a:t>The “</a:t>
            </a:r>
            <a:r>
              <a:rPr lang="en-GB" sz="1200" b="1" dirty="0" err="1" smtClean="0"/>
              <a:t>Quotité</a:t>
            </a:r>
            <a:r>
              <a:rPr lang="en-GB" sz="1200" b="1" dirty="0" smtClean="0"/>
              <a:t> </a:t>
            </a:r>
            <a:r>
              <a:rPr lang="en-GB" sz="1200" b="1" dirty="0" err="1" smtClean="0"/>
              <a:t>disponible</a:t>
            </a:r>
            <a:r>
              <a:rPr lang="en-GB" sz="1200" b="1" dirty="0" smtClean="0"/>
              <a:t>” and the </a:t>
            </a:r>
            <a:r>
              <a:rPr lang="en-GB" sz="1200" b="1" dirty="0" err="1" smtClean="0"/>
              <a:t>Réserve</a:t>
            </a:r>
            <a:r>
              <a:rPr lang="en-GB" sz="1200" b="1" dirty="0" smtClean="0"/>
              <a:t> will depend upon how many children you leave behind.</a:t>
            </a:r>
          </a:p>
          <a:p>
            <a:r>
              <a:rPr lang="en-GB" sz="1200" b="1" dirty="0" smtClean="0"/>
              <a:t>If you leave a SPOUSE ONLY; 25% TO THE SPOUSE &amp; 75% IS FREELY DISPOSABLE.</a:t>
            </a:r>
          </a:p>
          <a:p>
            <a:r>
              <a:rPr lang="en-GB" sz="1200" b="1" dirty="0" smtClean="0"/>
              <a:t>If you leave a SPOUSE &amp; 1 CHILD: 50% TO SPOUSE &amp; 50%  IS FREELY DISPOSABLE.</a:t>
            </a:r>
          </a:p>
          <a:p>
            <a:r>
              <a:rPr lang="en-GB" sz="1200" b="1" dirty="0" smtClean="0"/>
              <a:t>If you leave a SPOUSE &amp; 2 CHILDREN : 33.33% TO SPOUSE &amp; 66.66% FREELY DISPOSABLE.</a:t>
            </a:r>
          </a:p>
          <a:p>
            <a:r>
              <a:rPr lang="en-GB" sz="1200" b="1" dirty="0" smtClean="0"/>
              <a:t>If you leave a SPOUSE &amp; 3 CHILDREN : 25% TO SPOUSE &amp; 75% IS FREELY DISPOSABLE.</a:t>
            </a:r>
          </a:p>
          <a:p>
            <a:r>
              <a:rPr lang="en-GB" sz="1200" b="1" dirty="0" smtClean="0"/>
              <a:t>EXAMPLE: IF YOU DIE LEAVING A SURVIVING SPOUSE &amp; 2 CHILDREN, THE CHILDREN WILL GET 1/4 OF THE ESTATE &amp; THE CHILDREN 2/3 OF THE ESTATE &amp; THE REMAINING 1/12 IS FREELY DISPOSABLE.</a:t>
            </a:r>
          </a:p>
          <a:p>
            <a:r>
              <a:rPr lang="en-GB" sz="1200" b="1" dirty="0" smtClean="0"/>
              <a:t>EXAMPLE: IF YOU DIE LEAVING NO SPOUSE AND 2 CHILDREN THEN 2/3 TO THE CHILDREN &amp; 1/3 FREELY DISPOSABLE.</a:t>
            </a:r>
          </a:p>
          <a:p>
            <a:r>
              <a:rPr lang="en-GB" sz="1200" b="1" dirty="0" smtClean="0">
                <a:solidFill>
                  <a:schemeClr val="accent2"/>
                </a:solidFill>
              </a:rPr>
              <a:t>THE ABOVE EXAMPLES APPLY IN THE ABSENCE OF A WILL BEING WRITTEN, OR BUYING “EN TONTINE”, A FRENCH MARRIAGE CONTRACT BEING ENTERED INTO OR A GIFT etc.</a:t>
            </a:r>
            <a:endParaRPr lang="en-GB" sz="1200" b="1" dirty="0">
              <a:solidFill>
                <a:schemeClr val="accent2"/>
              </a:solidFill>
            </a:endParaRPr>
          </a:p>
        </p:txBody>
      </p:sp>
      <p:sp>
        <p:nvSpPr>
          <p:cNvPr id="3" name="Title 2"/>
          <p:cNvSpPr>
            <a:spLocks noGrp="1"/>
          </p:cNvSpPr>
          <p:nvPr>
            <p:ph type="title"/>
          </p:nvPr>
        </p:nvSpPr>
        <p:spPr>
          <a:xfrm>
            <a:off x="685800" y="274638"/>
            <a:ext cx="8001000" cy="792162"/>
          </a:xfrm>
        </p:spPr>
        <p:txBody>
          <a:bodyPr>
            <a:normAutofit fontScale="90000"/>
          </a:bodyPr>
          <a:lstStyle/>
          <a:p>
            <a:r>
              <a:rPr lang="en-GB" sz="2400" u="sng" dirty="0" smtClean="0">
                <a:solidFill>
                  <a:schemeClr val="bg2">
                    <a:lumMod val="50000"/>
                  </a:schemeClr>
                </a:solidFill>
              </a:rPr>
              <a:t>FRENCH SUCCESSION LAWS IN THE ABSENCE OF A  </a:t>
            </a:r>
            <a:br>
              <a:rPr lang="en-GB" sz="2400" u="sng" dirty="0" smtClean="0">
                <a:solidFill>
                  <a:schemeClr val="bg2">
                    <a:lumMod val="50000"/>
                  </a:schemeClr>
                </a:solidFill>
              </a:rPr>
            </a:br>
            <a:r>
              <a:rPr lang="en-GB" sz="2400" dirty="0" smtClean="0">
                <a:solidFill>
                  <a:schemeClr val="bg2">
                    <a:lumMod val="50000"/>
                  </a:schemeClr>
                </a:solidFill>
              </a:rPr>
              <a:t>                                    </a:t>
            </a:r>
            <a:r>
              <a:rPr lang="en-GB" sz="2400" u="sng" dirty="0" smtClean="0">
                <a:solidFill>
                  <a:schemeClr val="bg2">
                    <a:lumMod val="50000"/>
                  </a:schemeClr>
                </a:solidFill>
              </a:rPr>
              <a:t>WILL [1]</a:t>
            </a:r>
            <a:endParaRPr lang="en-GB" sz="2400" u="sng" dirty="0">
              <a:solidFill>
                <a:schemeClr val="bg2">
                  <a:lumMod val="50000"/>
                </a:schemeClr>
              </a:solidFill>
            </a:endParaRPr>
          </a:p>
        </p:txBody>
      </p:sp>
      <p:pic>
        <p:nvPicPr>
          <p:cNvPr id="4" name="Picture 3"/>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pic>
        <p:nvPicPr>
          <p:cNvPr id="5" name="Picture 4"/>
          <p:cNvPicPr>
            <a:picLocks noChangeAspect="1" noChangeArrowheads="1"/>
          </p:cNvPicPr>
          <p:nvPr/>
        </p:nvPicPr>
        <p:blipFill>
          <a:blip r:embed="rId2" cstate="print"/>
          <a:srcRect/>
          <a:stretch>
            <a:fillRect/>
          </a:stretch>
        </p:blipFill>
        <p:spPr bwMode="auto">
          <a:xfrm>
            <a:off x="6324600" y="6117584"/>
            <a:ext cx="2971800" cy="892816"/>
          </a:xfrm>
          <a:prstGeom prst="rect">
            <a:avLst/>
          </a:prstGeom>
          <a:noFill/>
          <a:ln w="9525">
            <a:noFill/>
            <a:miter lim="800000"/>
            <a:headEnd/>
            <a:tailEnd/>
          </a:ln>
        </p:spPr>
      </p:pic>
    </p:spTree>
    <p:extLst>
      <p:ext uri="{BB962C8B-B14F-4D97-AF65-F5344CB8AC3E}">
        <p14:creationId xmlns:p14="http://schemas.microsoft.com/office/powerpoint/2010/main" val="2772127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599"/>
            <a:ext cx="8001000" cy="4114801"/>
          </a:xfrm>
        </p:spPr>
        <p:txBody>
          <a:bodyPr/>
          <a:lstStyle/>
          <a:p>
            <a:endParaRPr lang="en-GB" dirty="0" smtClean="0"/>
          </a:p>
          <a:p>
            <a:r>
              <a:rPr lang="en-GB" b="1" dirty="0" smtClean="0">
                <a:latin typeface="Arial" panose="020B0604020202020204" pitchFamily="34" charset="0"/>
                <a:cs typeface="Arial" panose="020B0604020202020204" pitchFamily="34" charset="0"/>
              </a:rPr>
              <a:t>Common law </a:t>
            </a:r>
            <a:r>
              <a:rPr lang="en-GB" dirty="0" smtClean="0">
                <a:latin typeface="Arial" panose="020B0604020202020204" pitchFamily="34" charset="0"/>
                <a:cs typeface="Arial" panose="020B0604020202020204" pitchFamily="34" charset="0"/>
              </a:rPr>
              <a:t>Judges have an active role in developing rules and;</a:t>
            </a:r>
          </a:p>
          <a:p>
            <a:pPr>
              <a:buNone/>
            </a:pPr>
            <a:endParaRPr lang="en-GB"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Civil law (France Is based </a:t>
            </a:r>
            <a:r>
              <a:rPr lang="en-GB" dirty="0" smtClean="0">
                <a:latin typeface="Arial" panose="020B0604020202020204" pitchFamily="34" charset="0"/>
                <a:cs typeface="Arial" panose="020B0604020202020204" pitchFamily="34" charset="0"/>
              </a:rPr>
              <a:t>on a set of fixed codes and statutes, called the Napoleonic Code. </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two legal systems are </a:t>
            </a:r>
            <a:r>
              <a:rPr lang="en-GB" b="1" dirty="0" smtClean="0">
                <a:latin typeface="Arial" panose="020B0604020202020204" pitchFamily="34" charset="0"/>
                <a:cs typeface="Arial" panose="020B0604020202020204" pitchFamily="34" charset="0"/>
              </a:rPr>
              <a:t>totally different.</a:t>
            </a:r>
            <a:endParaRPr lang="en-GB"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26720" y="37011"/>
            <a:ext cx="8229600" cy="1447800"/>
          </a:xfrm>
        </p:spPr>
        <p:txBody>
          <a:bodyPr>
            <a:noAutofit/>
          </a:bodyPr>
          <a:lstStyle/>
          <a:p>
            <a:pPr lvl="0" algn="ctr"/>
            <a:r>
              <a:rPr lang="en-GB" sz="2800" u="sng" dirty="0" smtClean="0">
                <a:solidFill>
                  <a:schemeClr val="accent1">
                    <a:lumMod val="75000"/>
                  </a:schemeClr>
                </a:solidFill>
                <a:latin typeface="Arial" panose="020B0604020202020204" pitchFamily="34" charset="0"/>
                <a:cs typeface="Arial" panose="020B0604020202020204" pitchFamily="34" charset="0"/>
              </a:rPr>
              <a:t>INTRODUCTION; </a:t>
            </a:r>
            <a:br>
              <a:rPr lang="en-GB" sz="2800" u="sng" dirty="0" smtClean="0">
                <a:solidFill>
                  <a:schemeClr val="accent1">
                    <a:lumMod val="75000"/>
                  </a:schemeClr>
                </a:solidFill>
                <a:latin typeface="Arial" panose="020B0604020202020204" pitchFamily="34" charset="0"/>
                <a:cs typeface="Arial" panose="020B0604020202020204" pitchFamily="34" charset="0"/>
              </a:rPr>
            </a:br>
            <a:r>
              <a:rPr lang="en-GB" sz="2400" u="sng" dirty="0" smtClean="0">
                <a:solidFill>
                  <a:schemeClr val="accent1">
                    <a:lumMod val="75000"/>
                  </a:schemeClr>
                </a:solidFill>
                <a:latin typeface="Arial" panose="020B0604020202020204" pitchFamily="34" charset="0"/>
                <a:cs typeface="Arial" panose="020B0604020202020204" pitchFamily="34" charset="0"/>
              </a:rPr>
              <a:t>COMMON LAW V CIVIL LAW.</a:t>
            </a:r>
            <a:br>
              <a:rPr lang="en-GB" sz="2400" u="sng" dirty="0" smtClean="0">
                <a:solidFill>
                  <a:schemeClr val="accent1">
                    <a:lumMod val="75000"/>
                  </a:schemeClr>
                </a:solidFill>
                <a:latin typeface="Arial" panose="020B0604020202020204" pitchFamily="34" charset="0"/>
                <a:cs typeface="Arial" panose="020B0604020202020204" pitchFamily="34" charset="0"/>
              </a:rPr>
            </a:br>
            <a:r>
              <a:rPr lang="en-GB" sz="2400" u="sng" dirty="0" smtClean="0">
                <a:solidFill>
                  <a:schemeClr val="accent1">
                    <a:lumMod val="75000"/>
                  </a:schemeClr>
                </a:solidFill>
                <a:latin typeface="Arial" panose="020B0604020202020204" pitchFamily="34" charset="0"/>
                <a:cs typeface="Arial" panose="020B0604020202020204" pitchFamily="34" charset="0"/>
              </a:rPr>
              <a:t>DIFFERENCE BETWEEN ENGLISH AND FRENCH LAW</a:t>
            </a:r>
            <a:r>
              <a:rPr lang="en-GB" sz="2400" dirty="0" smtClean="0">
                <a:solidFill>
                  <a:schemeClr val="accent1">
                    <a:lumMod val="75000"/>
                  </a:schemeClr>
                </a:solidFill>
                <a:latin typeface="Arial" panose="020B0604020202020204" pitchFamily="34" charset="0"/>
                <a:cs typeface="Arial" panose="020B0604020202020204" pitchFamily="34" charset="0"/>
              </a:rPr>
              <a:t/>
            </a:r>
            <a:br>
              <a:rPr lang="en-GB" sz="2400" dirty="0" smtClean="0">
                <a:solidFill>
                  <a:schemeClr val="accent1">
                    <a:lumMod val="75000"/>
                  </a:schemeClr>
                </a:solidFill>
                <a:latin typeface="Arial" panose="020B0604020202020204" pitchFamily="34" charset="0"/>
                <a:cs typeface="Arial" panose="020B0604020202020204" pitchFamily="34" charset="0"/>
              </a:rPr>
            </a:br>
            <a:endParaRPr lang="en-GB" sz="2400" dirty="0">
              <a:solidFill>
                <a:schemeClr val="accent1">
                  <a:lumMod val="75000"/>
                </a:schemeClr>
              </a:solidFill>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90600"/>
            <a:ext cx="8153400" cy="4864291"/>
          </a:xfrm>
        </p:spPr>
        <p:txBody>
          <a:bodyPr>
            <a:normAutofit/>
          </a:bodyPr>
          <a:lstStyle/>
          <a:p>
            <a:r>
              <a:rPr lang="en-GB" sz="1400" dirty="0" smtClean="0"/>
              <a:t>Parents and other relatives are NOT protected and can be disinherited SUBJECT TO ordinary rights of Inheritance.</a:t>
            </a:r>
          </a:p>
          <a:p>
            <a:r>
              <a:rPr lang="en-GB" sz="1400" dirty="0" smtClean="0"/>
              <a:t>If you do not have children and you do not disinherit other relatives then Ordinary rights apply:</a:t>
            </a:r>
          </a:p>
          <a:p>
            <a:r>
              <a:rPr lang="en-GB" sz="1400" dirty="0" smtClean="0"/>
              <a:t>Father or mother ;  25% of estate</a:t>
            </a:r>
          </a:p>
          <a:p>
            <a:r>
              <a:rPr lang="en-GB" sz="1400" dirty="0" smtClean="0"/>
              <a:t>Father and mother: 50% of estate</a:t>
            </a:r>
          </a:p>
          <a:p>
            <a:r>
              <a:rPr lang="en-GB" sz="1400" dirty="0" smtClean="0"/>
              <a:t>Brother &amp; sister :     50% of estate.</a:t>
            </a:r>
          </a:p>
          <a:p>
            <a:r>
              <a:rPr lang="en-GB" sz="1400" b="1" u="sng" dirty="0" smtClean="0"/>
              <a:t>Gifts during lifetime; </a:t>
            </a:r>
            <a:r>
              <a:rPr lang="en-GB" sz="1400" dirty="0" smtClean="0"/>
              <a:t>Gifts given to children during their lifetime can be reclaimed, if no will </a:t>
            </a:r>
            <a:r>
              <a:rPr lang="en-GB" sz="1400" dirty="0" err="1" smtClean="0"/>
              <a:t>etc</a:t>
            </a:r>
            <a:r>
              <a:rPr lang="en-GB" sz="1400" dirty="0" smtClean="0"/>
              <a:t> and if no surviving children, up to the value of that person’s entitlement</a:t>
            </a:r>
          </a:p>
          <a:p>
            <a:r>
              <a:rPr lang="en-GB" sz="1400" b="1" u="sng" dirty="0" smtClean="0"/>
              <a:t>In the case of heirlooms</a:t>
            </a:r>
            <a:r>
              <a:rPr lang="en-GB" sz="1400" dirty="0" smtClean="0"/>
              <a:t>: and in the case of no will </a:t>
            </a:r>
            <a:r>
              <a:rPr lang="en-GB" sz="1400" dirty="0" err="1" smtClean="0"/>
              <a:t>etc</a:t>
            </a:r>
            <a:r>
              <a:rPr lang="en-GB" sz="1400" dirty="0" smtClean="0"/>
              <a:t>, the brothers and sisters can claim 50% of the value and the other 50% goes to the surviving spouse.</a:t>
            </a:r>
          </a:p>
          <a:p>
            <a:r>
              <a:rPr lang="en-GB" sz="1400" b="1" u="sng" dirty="0" smtClean="0"/>
              <a:t>The surviving spouse</a:t>
            </a:r>
            <a:r>
              <a:rPr lang="en-GB" sz="1400" dirty="0" smtClean="0"/>
              <a:t>:   Is entitled to a minimum of 25% of the estate [ </a:t>
            </a:r>
            <a:r>
              <a:rPr lang="en-GB" sz="1400" dirty="0" err="1" smtClean="0"/>
              <a:t>Pleine</a:t>
            </a:r>
            <a:r>
              <a:rPr lang="en-GB" sz="1400" dirty="0" smtClean="0"/>
              <a:t> </a:t>
            </a:r>
            <a:r>
              <a:rPr lang="en-GB" sz="1400" dirty="0" err="1" smtClean="0"/>
              <a:t>propriété</a:t>
            </a:r>
            <a:r>
              <a:rPr lang="en-GB" sz="1400" dirty="0" smtClean="0"/>
              <a:t>] &amp; the children having 3/4 [ “</a:t>
            </a:r>
            <a:r>
              <a:rPr lang="en-GB" sz="1400" dirty="0" err="1" smtClean="0"/>
              <a:t>nue-propriété</a:t>
            </a:r>
            <a:r>
              <a:rPr lang="en-GB" sz="1400" dirty="0" smtClean="0"/>
              <a:t>”]</a:t>
            </a:r>
          </a:p>
          <a:p>
            <a:r>
              <a:rPr lang="en-GB" sz="1400" b="1" dirty="0" smtClean="0"/>
              <a:t>OR</a:t>
            </a:r>
          </a:p>
          <a:p>
            <a:r>
              <a:rPr lang="en-GB" sz="1400" dirty="0" smtClean="0"/>
              <a:t>Life use of the whole estate known as “usufruct” &amp; the children having the “</a:t>
            </a:r>
            <a:r>
              <a:rPr lang="en-GB" sz="1400" dirty="0" err="1" smtClean="0"/>
              <a:t>Nue</a:t>
            </a:r>
            <a:r>
              <a:rPr lang="en-GB" sz="1400" dirty="0" smtClean="0"/>
              <a:t> </a:t>
            </a:r>
            <a:r>
              <a:rPr lang="en-GB" sz="1400" dirty="0" err="1" smtClean="0"/>
              <a:t>propriété</a:t>
            </a:r>
            <a:r>
              <a:rPr lang="en-GB" sz="1400" dirty="0" smtClean="0"/>
              <a:t>”. When the spouse des in this case, then the two parts automatically come back together without any further tax being payable.</a:t>
            </a:r>
          </a:p>
          <a:p>
            <a:r>
              <a:rPr lang="en-GB" sz="1400" b="1" u="sng" dirty="0" smtClean="0"/>
              <a:t>If there are children from outside the relationship :</a:t>
            </a:r>
            <a:r>
              <a:rPr lang="en-GB" sz="1400" dirty="0" smtClean="0"/>
              <a:t> then she gets ¼ absolutely [ no choice of asking for an usufruct ] and the children 3/4</a:t>
            </a:r>
            <a:endParaRPr lang="en-GB" sz="1400" dirty="0"/>
          </a:p>
        </p:txBody>
      </p:sp>
      <p:sp>
        <p:nvSpPr>
          <p:cNvPr id="3" name="Title 2"/>
          <p:cNvSpPr>
            <a:spLocks noGrp="1"/>
          </p:cNvSpPr>
          <p:nvPr>
            <p:ph type="title"/>
          </p:nvPr>
        </p:nvSpPr>
        <p:spPr>
          <a:xfrm>
            <a:off x="533400" y="274638"/>
            <a:ext cx="8153400" cy="715962"/>
          </a:xfrm>
        </p:spPr>
        <p:txBody>
          <a:bodyPr>
            <a:normAutofit fontScale="90000"/>
          </a:bodyPr>
          <a:lstStyle/>
          <a:p>
            <a:r>
              <a:rPr lang="en-GB" sz="2400" u="sng" dirty="0">
                <a:solidFill>
                  <a:schemeClr val="bg2">
                    <a:lumMod val="50000"/>
                  </a:schemeClr>
                </a:solidFill>
              </a:rPr>
              <a:t>FRENCH SUCCESSION LAWS IN THE ABSENCE OF A  </a:t>
            </a:r>
            <a:br>
              <a:rPr lang="en-GB" sz="2400" u="sng" dirty="0">
                <a:solidFill>
                  <a:schemeClr val="bg2">
                    <a:lumMod val="50000"/>
                  </a:schemeClr>
                </a:solidFill>
              </a:rPr>
            </a:br>
            <a:r>
              <a:rPr lang="en-GB" sz="2400" dirty="0">
                <a:solidFill>
                  <a:schemeClr val="bg2">
                    <a:lumMod val="50000"/>
                  </a:schemeClr>
                </a:solidFill>
              </a:rPr>
              <a:t>                                    </a:t>
            </a:r>
            <a:r>
              <a:rPr lang="en-GB" sz="2400" u="sng" dirty="0">
                <a:solidFill>
                  <a:schemeClr val="bg2">
                    <a:lumMod val="50000"/>
                  </a:schemeClr>
                </a:solidFill>
              </a:rPr>
              <a:t>WILL </a:t>
            </a:r>
            <a:r>
              <a:rPr lang="en-GB" sz="2400" u="sng" dirty="0" smtClean="0">
                <a:solidFill>
                  <a:schemeClr val="bg2">
                    <a:lumMod val="50000"/>
                  </a:schemeClr>
                </a:solidFill>
              </a:rPr>
              <a:t>[2]</a:t>
            </a:r>
            <a:endParaRPr lang="en-GB" sz="2400" u="sng" dirty="0"/>
          </a:p>
        </p:txBody>
      </p:sp>
      <p:pic>
        <p:nvPicPr>
          <p:cNvPr id="4" name="Picture 3"/>
          <p:cNvPicPr>
            <a:picLocks noChangeAspect="1" noChangeArrowheads="1"/>
          </p:cNvPicPr>
          <p:nvPr/>
        </p:nvPicPr>
        <p:blipFill>
          <a:blip r:embed="rId2" cstate="print"/>
          <a:srcRect/>
          <a:stretch>
            <a:fillRect/>
          </a:stretch>
        </p:blipFill>
        <p:spPr bwMode="auto">
          <a:xfrm>
            <a:off x="5805082" y="5854891"/>
            <a:ext cx="3338918" cy="1003109"/>
          </a:xfrm>
          <a:prstGeom prst="rect">
            <a:avLst/>
          </a:prstGeom>
          <a:noFill/>
          <a:ln w="9525">
            <a:noFill/>
            <a:miter lim="800000"/>
            <a:headEnd/>
            <a:tailEnd/>
          </a:ln>
        </p:spPr>
      </p:pic>
    </p:spTree>
    <p:extLst>
      <p:ext uri="{BB962C8B-B14F-4D97-AF65-F5344CB8AC3E}">
        <p14:creationId xmlns:p14="http://schemas.microsoft.com/office/powerpoint/2010/main" val="688383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90601"/>
            <a:ext cx="8458200" cy="4724399"/>
          </a:xfrm>
        </p:spPr>
        <p:txBody>
          <a:bodyPr>
            <a:normAutofit/>
          </a:bodyPr>
          <a:lstStyle/>
          <a:p>
            <a:r>
              <a:rPr lang="en-GB" sz="1400" dirty="0" smtClean="0"/>
              <a:t>The right to life occupation is called </a:t>
            </a:r>
            <a:r>
              <a:rPr lang="en-GB" sz="1400" b="1" u="sng" dirty="0" smtClean="0"/>
              <a:t>“ Droit </a:t>
            </a:r>
            <a:r>
              <a:rPr lang="en-GB" sz="1400" b="1" u="sng" dirty="0" err="1" smtClean="0"/>
              <a:t>Viager</a:t>
            </a:r>
            <a:r>
              <a:rPr lang="en-GB" sz="1400" b="1" u="sng" dirty="0" smtClean="0"/>
              <a:t>”.</a:t>
            </a:r>
            <a:r>
              <a:rPr lang="en-GB" sz="1400" dirty="0" smtClean="0"/>
              <a:t>This continues even after remarriage.</a:t>
            </a:r>
          </a:p>
          <a:p>
            <a:r>
              <a:rPr lang="en-GB" sz="1400" dirty="0" smtClean="0"/>
              <a:t>The Droit </a:t>
            </a:r>
            <a:r>
              <a:rPr lang="en-GB" sz="1400" dirty="0" err="1" smtClean="0"/>
              <a:t>Viager</a:t>
            </a:r>
            <a:r>
              <a:rPr lang="en-GB" sz="1400" dirty="0" smtClean="0"/>
              <a:t> cannot exist if the deceased specifically excluded it by will or if and SCI exists. So if you want to use an SCI to won property, then you must ensure correct drafting of the Company articles.</a:t>
            </a:r>
          </a:p>
          <a:p>
            <a:r>
              <a:rPr lang="en-GB" sz="1400" dirty="0" smtClean="0"/>
              <a:t>The Droit </a:t>
            </a:r>
            <a:r>
              <a:rPr lang="en-GB" sz="1400" dirty="0" err="1" smtClean="0"/>
              <a:t>Viager</a:t>
            </a:r>
            <a:r>
              <a:rPr lang="en-GB" sz="1400" dirty="0" smtClean="0"/>
              <a:t> must be take up and notified to the </a:t>
            </a:r>
            <a:r>
              <a:rPr lang="en-GB" sz="1400" dirty="0" err="1" smtClean="0"/>
              <a:t>Notaire</a:t>
            </a:r>
            <a:r>
              <a:rPr lang="en-GB" sz="1400" dirty="0" smtClean="0"/>
              <a:t> dealing with the succession within 12 months of death.</a:t>
            </a:r>
          </a:p>
          <a:p>
            <a:r>
              <a:rPr lang="en-GB" sz="1400" dirty="0" smtClean="0"/>
              <a:t>During the 12 months after death the surviving spouse can live in the home cost free, as long as the property was owned by the deceased or both of them.</a:t>
            </a:r>
          </a:p>
          <a:p>
            <a:r>
              <a:rPr lang="en-GB" sz="1400" b="1" u="sng" dirty="0" smtClean="0"/>
              <a:t>Children of the couple born outside marriage :</a:t>
            </a:r>
            <a:r>
              <a:rPr lang="en-GB" sz="1400" dirty="0" smtClean="0"/>
              <a:t>benefit to the same rights as those born inside as do children of the deceased born to another partner. </a:t>
            </a:r>
          </a:p>
          <a:p>
            <a:r>
              <a:rPr lang="en-GB" sz="1400" b="1" u="sng" dirty="0" smtClean="0"/>
              <a:t>Adopted children : </a:t>
            </a:r>
            <a:r>
              <a:rPr lang="en-GB" sz="1400" dirty="0" smtClean="0"/>
              <a:t>benefit from the same right as as natural children, but are excluded from any ordinary rights of inheritance from their natural parents.</a:t>
            </a:r>
          </a:p>
          <a:p>
            <a:r>
              <a:rPr lang="en-GB" sz="1400" b="1" u="sng" dirty="0" smtClean="0"/>
              <a:t>Couples with no children: </a:t>
            </a:r>
            <a:r>
              <a:rPr lang="en-GB" sz="1400" dirty="0" smtClean="0"/>
              <a:t>The surviving spouse takes it 100% subject to there being any parents of the deceased. However they are not entitled to any entrenched rights of inheritance. </a:t>
            </a:r>
          </a:p>
          <a:p>
            <a:r>
              <a:rPr lang="en-GB" sz="1400" dirty="0" smtClean="0"/>
              <a:t>Therefore with a will or such like, you can exclude them and give all the estate to the surviving spouse.</a:t>
            </a:r>
            <a:br>
              <a:rPr lang="en-GB" sz="1400" dirty="0" smtClean="0"/>
            </a:br>
            <a:endParaRPr lang="en-GB" sz="1400" dirty="0"/>
          </a:p>
        </p:txBody>
      </p:sp>
      <p:sp>
        <p:nvSpPr>
          <p:cNvPr id="3" name="Title 2"/>
          <p:cNvSpPr>
            <a:spLocks noGrp="1"/>
          </p:cNvSpPr>
          <p:nvPr>
            <p:ph type="title"/>
          </p:nvPr>
        </p:nvSpPr>
        <p:spPr>
          <a:xfrm>
            <a:off x="533400" y="274638"/>
            <a:ext cx="8153400" cy="715962"/>
          </a:xfrm>
        </p:spPr>
        <p:txBody>
          <a:bodyPr>
            <a:normAutofit fontScale="90000"/>
          </a:bodyPr>
          <a:lstStyle/>
          <a:p>
            <a:r>
              <a:rPr lang="en-GB" sz="2400" u="sng" dirty="0">
                <a:solidFill>
                  <a:schemeClr val="bg2">
                    <a:lumMod val="50000"/>
                  </a:schemeClr>
                </a:solidFill>
              </a:rPr>
              <a:t>FRENCH SUCCESSION LAWS IN THE ABSENCE OF A  </a:t>
            </a:r>
            <a:br>
              <a:rPr lang="en-GB" sz="2400" u="sng" dirty="0">
                <a:solidFill>
                  <a:schemeClr val="bg2">
                    <a:lumMod val="50000"/>
                  </a:schemeClr>
                </a:solidFill>
              </a:rPr>
            </a:br>
            <a:r>
              <a:rPr lang="en-GB" sz="2400" dirty="0">
                <a:solidFill>
                  <a:schemeClr val="bg2">
                    <a:lumMod val="50000"/>
                  </a:schemeClr>
                </a:solidFill>
              </a:rPr>
              <a:t>                                    </a:t>
            </a:r>
            <a:r>
              <a:rPr lang="en-GB" sz="2400" u="sng" dirty="0">
                <a:solidFill>
                  <a:schemeClr val="bg2">
                    <a:lumMod val="50000"/>
                  </a:schemeClr>
                </a:solidFill>
              </a:rPr>
              <a:t>WILL </a:t>
            </a:r>
            <a:r>
              <a:rPr lang="en-GB" sz="2400" u="sng" dirty="0" smtClean="0">
                <a:solidFill>
                  <a:schemeClr val="bg2">
                    <a:lumMod val="50000"/>
                  </a:schemeClr>
                </a:solidFill>
              </a:rPr>
              <a:t>[3]</a:t>
            </a:r>
            <a:endParaRPr lang="en-GB" sz="2400" u="sng" dirty="0"/>
          </a:p>
        </p:txBody>
      </p:sp>
      <p:pic>
        <p:nvPicPr>
          <p:cNvPr id="4" name="Picture 3"/>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spTree>
    <p:extLst>
      <p:ext uri="{BB962C8B-B14F-4D97-AF65-F5344CB8AC3E}">
        <p14:creationId xmlns:p14="http://schemas.microsoft.com/office/powerpoint/2010/main" val="2819830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838200" y="762000"/>
          <a:ext cx="8001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685800" y="0"/>
            <a:ext cx="8001000" cy="990600"/>
          </a:xfrm>
        </p:spPr>
        <p:txBody>
          <a:bodyPr>
            <a:noAutofit/>
          </a:bodyPr>
          <a:lstStyle/>
          <a:p>
            <a:pPr lvl="0" algn="ctr"/>
            <a:r>
              <a:rPr lang="en-GB" sz="2000" u="sng" dirty="0" smtClean="0">
                <a:solidFill>
                  <a:schemeClr val="accent1">
                    <a:lumMod val="75000"/>
                  </a:schemeClr>
                </a:solidFill>
                <a:latin typeface="Arial" panose="020B0604020202020204" pitchFamily="34" charset="0"/>
                <a:cs typeface="Arial" panose="020B0604020202020204" pitchFamily="34" charset="0"/>
              </a:rPr>
              <a:t>THE NEW EUROPEAN WILL; EU REG 650/ 2012</a:t>
            </a:r>
            <a:br>
              <a:rPr lang="en-GB" sz="2000" u="sng" dirty="0" smtClean="0">
                <a:solidFill>
                  <a:schemeClr val="accent1">
                    <a:lumMod val="75000"/>
                  </a:schemeClr>
                </a:solidFill>
                <a:latin typeface="Arial" panose="020B0604020202020204" pitchFamily="34" charset="0"/>
                <a:cs typeface="Arial" panose="020B0604020202020204" pitchFamily="34" charset="0"/>
              </a:rPr>
            </a:br>
            <a:r>
              <a:rPr lang="en-GB" sz="2000" u="sng" dirty="0" smtClean="0">
                <a:solidFill>
                  <a:schemeClr val="accent1">
                    <a:lumMod val="75000"/>
                  </a:schemeClr>
                </a:solidFill>
                <a:latin typeface="Arial" panose="020B0604020202020204" pitchFamily="34" charset="0"/>
                <a:cs typeface="Arial" panose="020B0604020202020204" pitchFamily="34" charset="0"/>
              </a:rPr>
              <a:t>BRUSSELS IV REGULATION</a:t>
            </a:r>
            <a:r>
              <a:rPr lang="en-GB" sz="2000" dirty="0" smtClean="0">
                <a:solidFill>
                  <a:schemeClr val="accent1">
                    <a:lumMod val="75000"/>
                  </a:schemeClr>
                </a:solidFill>
              </a:rPr>
              <a:t/>
            </a:r>
            <a:br>
              <a:rPr lang="en-GB" sz="2000" dirty="0" smtClean="0">
                <a:solidFill>
                  <a:schemeClr val="accent1">
                    <a:lumMod val="75000"/>
                  </a:schemeClr>
                </a:solidFill>
              </a:rPr>
            </a:br>
            <a:endParaRPr lang="en-GB" sz="2000" dirty="0">
              <a:solidFill>
                <a:schemeClr val="accent1">
                  <a:lumMod val="75000"/>
                </a:schemeClr>
              </a:solidFill>
            </a:endParaRPr>
          </a:p>
        </p:txBody>
      </p:sp>
      <p:pic>
        <p:nvPicPr>
          <p:cNvPr id="5" name="Picture 4"/>
          <p:cNvPicPr>
            <a:picLocks noChangeAspect="1" noChangeArrowheads="1"/>
          </p:cNvPicPr>
          <p:nvPr/>
        </p:nvPicPr>
        <p:blipFill>
          <a:blip r:embed="rId7" cstate="print"/>
          <a:srcRect/>
          <a:stretch>
            <a:fillRect/>
          </a:stretch>
        </p:blipFill>
        <p:spPr bwMode="auto">
          <a:xfrm>
            <a:off x="6781800" y="6148326"/>
            <a:ext cx="2362200" cy="709674"/>
          </a:xfrm>
          <a:prstGeom prst="rect">
            <a:avLst/>
          </a:prstGeom>
          <a:noFill/>
          <a:ln w="9525">
            <a:noFill/>
            <a:miter lim="800000"/>
            <a:headEnd/>
            <a:tailEnd/>
          </a:ln>
        </p:spPr>
      </p:pic>
    </p:spTree>
    <p:extLst>
      <p:ext uri="{BB962C8B-B14F-4D97-AF65-F5344CB8AC3E}">
        <p14:creationId xmlns:p14="http://schemas.microsoft.com/office/powerpoint/2010/main" val="6363541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90599"/>
            <a:ext cx="8153400" cy="4876801"/>
          </a:xfrm>
        </p:spPr>
        <p:txBody>
          <a:bodyPr>
            <a:normAutofit/>
          </a:bodyPr>
          <a:lstStyle/>
          <a:p>
            <a:r>
              <a:rPr lang="en-GB" sz="1050" b="1" dirty="0" smtClean="0">
                <a:latin typeface="Arial" panose="020B0604020202020204" pitchFamily="34" charset="0"/>
                <a:cs typeface="Arial" panose="020B0604020202020204" pitchFamily="34" charset="0"/>
              </a:rPr>
              <a:t>ENGLISH WILL?</a:t>
            </a:r>
          </a:p>
          <a:p>
            <a:r>
              <a:rPr lang="en-GB" sz="1050" b="1" dirty="0" smtClean="0">
                <a:latin typeface="Arial" panose="020B0604020202020204" pitchFamily="34" charset="0"/>
                <a:cs typeface="Arial" panose="020B0604020202020204" pitchFamily="34" charset="0"/>
              </a:rPr>
              <a:t>FRENCH WILL?</a:t>
            </a:r>
          </a:p>
          <a:p>
            <a:r>
              <a:rPr lang="en-GB" sz="1050" b="1" dirty="0" smtClean="0">
                <a:latin typeface="Arial" panose="020B0604020202020204" pitchFamily="34" charset="0"/>
                <a:cs typeface="Arial" panose="020B0604020202020204" pitchFamily="34" charset="0"/>
              </a:rPr>
              <a:t>BOTH?!!</a:t>
            </a:r>
          </a:p>
          <a:p>
            <a:r>
              <a:rPr lang="en-GB" sz="1050" b="1" dirty="0" smtClean="0">
                <a:latin typeface="Arial" panose="020B0604020202020204" pitchFamily="34" charset="0"/>
                <a:cs typeface="Arial" panose="020B0604020202020204" pitchFamily="34" charset="0"/>
              </a:rPr>
              <a:t>ENGLISH INHERITANCE RULES AND LAW DIFFERS FROM THE CIVIL LAW RULES OF FRANCE</a:t>
            </a:r>
          </a:p>
          <a:p>
            <a:r>
              <a:rPr lang="en-GB" sz="1050" b="1" dirty="0" smtClean="0">
                <a:latin typeface="Arial" panose="020B0604020202020204" pitchFamily="34" charset="0"/>
                <a:cs typeface="Arial" panose="020B0604020202020204" pitchFamily="34" charset="0"/>
              </a:rPr>
              <a:t>AS WE HAVE SEEN FRENCH LAW VERY RESTRICTIVE AND DEMANDS THAT PART OF THE ESTATE BE LEFT TO A CHILD OR CHILDREN OF THE FAMILY.</a:t>
            </a:r>
          </a:p>
          <a:p>
            <a:r>
              <a:rPr lang="en-GB" sz="1050" b="1" dirty="0" smtClean="0">
                <a:latin typeface="Arial" panose="020B0604020202020204" pitchFamily="34" charset="0"/>
                <a:cs typeface="Arial" panose="020B0604020202020204" pitchFamily="34" charset="0"/>
              </a:rPr>
              <a:t>“BRUSSELS IV “SHOULD THEREFORE SIMPLIFY MATTERS……..</a:t>
            </a:r>
          </a:p>
          <a:p>
            <a:r>
              <a:rPr lang="en-GB" sz="1050" b="1" dirty="0" smtClean="0">
                <a:latin typeface="Arial" panose="020B0604020202020204" pitchFamily="34" charset="0"/>
                <a:cs typeface="Arial" panose="020B0604020202020204" pitchFamily="34" charset="0"/>
              </a:rPr>
              <a:t>IT IS THE LAW OF A PERSON’S “HABITUAL RESIDENCE” [FOR ALL COUNTRIES EXCEPT THE UK] OR IN THE CASE OF A UK NATIONAL, HIS “DOMICILE”, WHATEVER THAT IS HAVING MADE AN EXPRESS CHOICE [ MANY TIMES ITS HIS NATIONALITY]</a:t>
            </a:r>
          </a:p>
          <a:p>
            <a:r>
              <a:rPr lang="en-GB" sz="1050" b="1" dirty="0" smtClean="0">
                <a:latin typeface="Arial" panose="020B0604020202020204" pitchFamily="34" charset="0"/>
                <a:cs typeface="Arial" panose="020B0604020202020204" pitchFamily="34" charset="0"/>
              </a:rPr>
              <a:t>THERE WILL BE NO CHANGE AFTER BREXIT. THIS IS BECAUSE THE UK HAS NEVER RATIFIED THE REGULATION. </a:t>
            </a:r>
          </a:p>
          <a:p>
            <a:r>
              <a:rPr lang="en-GB" sz="1050" b="1" dirty="0" smtClean="0">
                <a:latin typeface="Arial" panose="020B0604020202020204" pitchFamily="34" charset="0"/>
                <a:cs typeface="Arial" panose="020B0604020202020204" pitchFamily="34" charset="0"/>
              </a:rPr>
              <a:t>NOTWITHSTANDING THAT, A UK CITIZEN CAN USE ANOTHER COUNTRY’S LAW TO REGULATE HIS </a:t>
            </a:r>
            <a:r>
              <a:rPr lang="en-GB" sz="1050" b="1" u="sng" dirty="0" smtClean="0">
                <a:latin typeface="Arial" panose="020B0604020202020204" pitchFamily="34" charset="0"/>
                <a:cs typeface="Arial" panose="020B0604020202020204" pitchFamily="34" charset="0"/>
              </a:rPr>
              <a:t>FOREIGN </a:t>
            </a:r>
            <a:r>
              <a:rPr lang="en-GB" sz="1050" b="1" dirty="0" smtClean="0">
                <a:latin typeface="Arial" panose="020B0604020202020204" pitchFamily="34" charset="0"/>
                <a:cs typeface="Arial" panose="020B0604020202020204" pitchFamily="34" charset="0"/>
              </a:rPr>
              <a:t>ASSETS, [ NOT HIS HOME IN THE UK] AS A US OR AUSTRALIAN CITIZEN CAN.</a:t>
            </a:r>
          </a:p>
          <a:p>
            <a:r>
              <a:rPr lang="en-GB" sz="1050" b="1" dirty="0" smtClean="0">
                <a:latin typeface="Arial" panose="020B0604020202020204" pitchFamily="34" charset="0"/>
                <a:cs typeface="Arial" panose="020B0604020202020204" pitchFamily="34" charset="0"/>
              </a:rPr>
              <a:t>WE NEED TO IDENTIFY WHETHER YOU COME FROM ENGLAND AND WALES, SCOTLAND OR NORTHERN IRELAND AS THE LATTER TWO HAVE DIFFERENT INHERITANCE RULES</a:t>
            </a:r>
          </a:p>
          <a:p>
            <a:r>
              <a:rPr lang="en-GB" sz="1050" b="1" dirty="0">
                <a:latin typeface="Arial" panose="020B0604020202020204" pitchFamily="34" charset="0"/>
                <a:cs typeface="Arial" panose="020B0604020202020204" pitchFamily="34" charset="0"/>
              </a:rPr>
              <a:t> </a:t>
            </a:r>
            <a:r>
              <a:rPr lang="en-GB" sz="1050" b="1" dirty="0" smtClean="0">
                <a:latin typeface="Arial" panose="020B0604020202020204" pitchFamily="34" charset="0"/>
                <a:cs typeface="Arial" panose="020B0604020202020204" pitchFamily="34" charset="0"/>
              </a:rPr>
              <a:t>HOWEVER… AS REGARDS INHERITANCE TAX, THE SAME RULES APPLY IRRESPECTIVE WHICH PART OF THE UK YOU COME FROM.</a:t>
            </a:r>
          </a:p>
          <a:p>
            <a:r>
              <a:rPr lang="en-GB" sz="1050" b="1" dirty="0" smtClean="0">
                <a:latin typeface="Arial" panose="020B0604020202020204" pitchFamily="34" charset="0"/>
                <a:cs typeface="Arial" panose="020B0604020202020204" pitchFamily="34" charset="0"/>
              </a:rPr>
              <a:t>THE REGULATION DOES NOT DEAL WITH THE VALIDITY OF A WILL JUST THE IMPLEMENTATION OF THE CHHOSEDN LAW TO BE APPLIED</a:t>
            </a:r>
          </a:p>
          <a:p>
            <a:r>
              <a:rPr lang="en-GB" sz="1050" b="1" dirty="0">
                <a:latin typeface="Arial" panose="020B0604020202020204" pitchFamily="34" charset="0"/>
                <a:cs typeface="Arial" panose="020B0604020202020204" pitchFamily="34" charset="0"/>
              </a:rPr>
              <a:t> </a:t>
            </a:r>
            <a:r>
              <a:rPr lang="en-GB" sz="1050" b="1" dirty="0" smtClean="0">
                <a:latin typeface="Arial" panose="020B0604020202020204" pitchFamily="34" charset="0"/>
                <a:cs typeface="Arial" panose="020B0604020202020204" pitchFamily="34" charset="0"/>
              </a:rPr>
              <a:t>IT DOES NOT AFFECT THE TAX PAYABLE UIN FRANCE ON AN ASSET LEFT BY THE DECEASED.</a:t>
            </a:r>
          </a:p>
          <a:p>
            <a:r>
              <a:rPr lang="en-GB" sz="1050" b="1" dirty="0">
                <a:latin typeface="Arial" panose="020B0604020202020204" pitchFamily="34" charset="0"/>
                <a:cs typeface="Arial" panose="020B0604020202020204" pitchFamily="34" charset="0"/>
              </a:rPr>
              <a:t> </a:t>
            </a:r>
            <a:r>
              <a:rPr lang="en-GB" sz="1050" b="1" dirty="0" smtClean="0">
                <a:latin typeface="Arial" panose="020B0604020202020204" pitchFamily="34" charset="0"/>
                <a:cs typeface="Arial" panose="020B0604020202020204" pitchFamily="34" charset="0"/>
              </a:rPr>
              <a:t>YOU CAN AS BEFORE BRUSSELS IV CASME INTO EFFECT JUST HAVE AN ENGLISH WILL , GET THE PROBATE FOR IT AND HAVE IT “RESEALED” IN FRANCE</a:t>
            </a:r>
          </a:p>
          <a:p>
            <a:r>
              <a:rPr lang="en-GB" sz="1050" b="1" dirty="0" smtClean="0">
                <a:latin typeface="Arial" panose="020B0604020202020204" pitchFamily="34" charset="0"/>
                <a:cs typeface="Arial" panose="020B0604020202020204" pitchFamily="34" charset="0"/>
              </a:rPr>
              <a:t>THE ONLY PROBLEM AS I’VE SAID IS THAT NOTAIRES EITHER DON’T UNDERSTAND OR WANT TO UNDERSTAND PHRASES IN ENGLISH WILLS, SUCH AS “ IN TRUST FOR”…</a:t>
            </a:r>
          </a:p>
          <a:p>
            <a:r>
              <a:rPr lang="en-GB" sz="1050" b="1" dirty="0" smtClean="0">
                <a:latin typeface="Arial" panose="020B0604020202020204" pitchFamily="34" charset="0"/>
                <a:cs typeface="Arial" panose="020B0604020202020204" pitchFamily="34" charset="0"/>
              </a:rPr>
              <a:t>WHICHEVER YOU CHOOSE.. DON’T BE FOUND SHORT BY NOT HAVING A WILL AT ALL!!</a:t>
            </a:r>
          </a:p>
          <a:p>
            <a:endParaRPr lang="en-GB" sz="1200" dirty="0" smtClean="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838200" y="304800"/>
            <a:ext cx="7848600" cy="609601"/>
          </a:xfrm>
        </p:spPr>
        <p:txBody>
          <a:bodyPr>
            <a:normAutofit fontScale="90000"/>
          </a:bodyPr>
          <a:lstStyle/>
          <a:p>
            <a:pPr algn="ctr"/>
            <a:r>
              <a:rPr lang="en-GB" sz="2200" dirty="0" smtClean="0">
                <a:solidFill>
                  <a:schemeClr val="accent1">
                    <a:lumMod val="75000"/>
                  </a:schemeClr>
                </a:solidFill>
                <a:latin typeface="Arial" panose="020B0604020202020204" pitchFamily="34" charset="0"/>
                <a:cs typeface="Arial" panose="020B0604020202020204" pitchFamily="34" charset="0"/>
              </a:rPr>
              <a:t/>
            </a:r>
            <a:br>
              <a:rPr lang="en-GB" sz="2200" dirty="0" smtClean="0">
                <a:solidFill>
                  <a:schemeClr val="accent1">
                    <a:lumMod val="75000"/>
                  </a:schemeClr>
                </a:solidFill>
                <a:latin typeface="Arial" panose="020B0604020202020204" pitchFamily="34" charset="0"/>
                <a:cs typeface="Arial" panose="020B0604020202020204" pitchFamily="34" charset="0"/>
              </a:rPr>
            </a:br>
            <a:r>
              <a:rPr lang="en-GB" sz="2200" dirty="0">
                <a:solidFill>
                  <a:schemeClr val="accent1">
                    <a:lumMod val="75000"/>
                  </a:schemeClr>
                </a:solidFill>
                <a:latin typeface="Arial" panose="020B0604020202020204" pitchFamily="34" charset="0"/>
                <a:cs typeface="Arial" panose="020B0604020202020204" pitchFamily="34" charset="0"/>
              </a:rPr>
              <a:t/>
            </a:r>
            <a:br>
              <a:rPr lang="en-GB" sz="2200" dirty="0">
                <a:solidFill>
                  <a:schemeClr val="accent1">
                    <a:lumMod val="75000"/>
                  </a:schemeClr>
                </a:solidFill>
                <a:latin typeface="Arial" panose="020B0604020202020204" pitchFamily="34" charset="0"/>
                <a:cs typeface="Arial" panose="020B0604020202020204" pitchFamily="34" charset="0"/>
              </a:rPr>
            </a:br>
            <a:r>
              <a:rPr lang="en-GB" sz="2200" u="sng" dirty="0" smtClean="0">
                <a:solidFill>
                  <a:schemeClr val="accent1">
                    <a:lumMod val="75000"/>
                  </a:schemeClr>
                </a:solidFill>
                <a:latin typeface="Arial" panose="020B0604020202020204" pitchFamily="34" charset="0"/>
                <a:cs typeface="Arial" panose="020B0604020202020204" pitchFamily="34" charset="0"/>
              </a:rPr>
              <a:t>THE </a:t>
            </a:r>
            <a:r>
              <a:rPr lang="en-GB" sz="2200" u="sng" dirty="0">
                <a:solidFill>
                  <a:schemeClr val="accent1">
                    <a:lumMod val="75000"/>
                  </a:schemeClr>
                </a:solidFill>
                <a:latin typeface="Arial" panose="020B0604020202020204" pitchFamily="34" charset="0"/>
                <a:cs typeface="Arial" panose="020B0604020202020204" pitchFamily="34" charset="0"/>
              </a:rPr>
              <a:t>NEW EUROPEAN WILL; EU REG 650/ 2012</a:t>
            </a:r>
            <a:br>
              <a:rPr lang="en-GB" sz="2200" u="sng" dirty="0">
                <a:solidFill>
                  <a:schemeClr val="accent1">
                    <a:lumMod val="75000"/>
                  </a:schemeClr>
                </a:solidFill>
                <a:latin typeface="Arial" panose="020B0604020202020204" pitchFamily="34" charset="0"/>
                <a:cs typeface="Arial" panose="020B0604020202020204" pitchFamily="34" charset="0"/>
              </a:rPr>
            </a:br>
            <a:r>
              <a:rPr lang="en-GB" sz="2200" u="sng" dirty="0">
                <a:solidFill>
                  <a:schemeClr val="accent1">
                    <a:lumMod val="75000"/>
                  </a:schemeClr>
                </a:solidFill>
                <a:latin typeface="Arial" panose="020B0604020202020204" pitchFamily="34" charset="0"/>
                <a:cs typeface="Arial" panose="020B0604020202020204" pitchFamily="34" charset="0"/>
              </a:rPr>
              <a:t>BRUSSELS IV </a:t>
            </a:r>
            <a:r>
              <a:rPr lang="en-GB" sz="2200" u="sng" dirty="0" smtClean="0">
                <a:solidFill>
                  <a:schemeClr val="accent1">
                    <a:lumMod val="75000"/>
                  </a:schemeClr>
                </a:solidFill>
                <a:latin typeface="Arial" panose="020B0604020202020204" pitchFamily="34" charset="0"/>
                <a:cs typeface="Arial" panose="020B0604020202020204" pitchFamily="34" charset="0"/>
              </a:rPr>
              <a:t> SUCCESSION REGULATION</a:t>
            </a:r>
            <a:r>
              <a:rPr lang="en-GB" sz="4400" dirty="0">
                <a:solidFill>
                  <a:schemeClr val="accent1">
                    <a:lumMod val="75000"/>
                  </a:schemeClr>
                </a:solidFill>
              </a:rPr>
              <a:t/>
            </a:r>
            <a:br>
              <a:rPr lang="en-GB" sz="4400" dirty="0">
                <a:solidFill>
                  <a:schemeClr val="accent1">
                    <a:lumMod val="75000"/>
                  </a:schemeClr>
                </a:solidFill>
              </a:rPr>
            </a:br>
            <a:endParaRPr lang="en-GB" dirty="0"/>
          </a:p>
        </p:txBody>
      </p:sp>
      <p:pic>
        <p:nvPicPr>
          <p:cNvPr id="4" name="Picture 4"/>
          <p:cNvPicPr>
            <a:picLocks noChangeAspect="1" noChangeArrowheads="1"/>
          </p:cNvPicPr>
          <p:nvPr/>
        </p:nvPicPr>
        <p:blipFill>
          <a:blip r:embed="rId2" cstate="print"/>
          <a:srcRect/>
          <a:stretch>
            <a:fillRect/>
          </a:stretch>
        </p:blipFill>
        <p:spPr bwMode="auto">
          <a:xfrm>
            <a:off x="5623562" y="5791200"/>
            <a:ext cx="3550918" cy="1066800"/>
          </a:xfrm>
          <a:prstGeom prst="rect">
            <a:avLst/>
          </a:prstGeom>
          <a:noFill/>
          <a:ln w="9525">
            <a:noFill/>
            <a:miter lim="800000"/>
            <a:headEnd/>
            <a:tailEnd/>
          </a:ln>
        </p:spPr>
      </p:pic>
    </p:spTree>
    <p:extLst>
      <p:ext uri="{BB962C8B-B14F-4D97-AF65-F5344CB8AC3E}">
        <p14:creationId xmlns:p14="http://schemas.microsoft.com/office/powerpoint/2010/main" val="181840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1"/>
            <a:ext cx="8153400" cy="4648199"/>
          </a:xfrm>
        </p:spPr>
        <p:txBody>
          <a:bodyPr>
            <a:normAutofit/>
          </a:bodyPr>
          <a:lstStyle/>
          <a:p>
            <a:r>
              <a:rPr lang="en-GB" sz="1400" b="1" dirty="0" smtClean="0">
                <a:latin typeface="Arial" panose="020B0604020202020204" pitchFamily="34" charset="0"/>
                <a:cs typeface="Arial" panose="020B0604020202020204" pitchFamily="34" charset="0"/>
              </a:rPr>
              <a:t>Brexit will not affect </a:t>
            </a:r>
            <a:r>
              <a:rPr lang="en-GB" sz="1400" b="1" dirty="0" smtClean="0">
                <a:latin typeface="Arial" panose="020B0604020202020204" pitchFamily="34" charset="0"/>
                <a:cs typeface="Arial" panose="020B0604020202020204" pitchFamily="34" charset="0"/>
              </a:rPr>
              <a:t> French inheritance </a:t>
            </a:r>
            <a:r>
              <a:rPr lang="en-GB" sz="1400" b="1" dirty="0" smtClean="0">
                <a:latin typeface="Arial" panose="020B0604020202020204" pitchFamily="34" charset="0"/>
                <a:cs typeface="Arial" panose="020B0604020202020204" pitchFamily="34" charset="0"/>
              </a:rPr>
              <a:t>procedures</a:t>
            </a:r>
            <a:r>
              <a:rPr lang="en-GB" sz="1400" dirty="0" smtClean="0">
                <a:latin typeface="Arial" panose="020B0604020202020204" pitchFamily="34" charset="0"/>
                <a:cs typeface="Arial" panose="020B0604020202020204" pitchFamily="34" charset="0"/>
              </a:rPr>
              <a:t>, </a:t>
            </a:r>
            <a:r>
              <a:rPr lang="en-GB" sz="1400" b="1" dirty="0" smtClean="0">
                <a:latin typeface="Arial" panose="020B0604020202020204" pitchFamily="34" charset="0"/>
                <a:cs typeface="Arial" panose="020B0604020202020204" pitchFamily="34" charset="0"/>
              </a:rPr>
              <a:t>laws or taxes. Inheritance matters are governed by rules of private international </a:t>
            </a:r>
            <a:r>
              <a:rPr lang="en-GB" sz="1400" b="1" dirty="0" smtClean="0">
                <a:latin typeface="Arial" panose="020B0604020202020204" pitchFamily="34" charset="0"/>
                <a:cs typeface="Arial" panose="020B0604020202020204" pitchFamily="34" charset="0"/>
              </a:rPr>
              <a:t>law.</a:t>
            </a:r>
            <a:endParaRPr lang="en-GB" sz="1400" b="1" dirty="0" smtClean="0">
              <a:latin typeface="Arial" panose="020B0604020202020204" pitchFamily="34" charset="0"/>
              <a:cs typeface="Arial" panose="020B0604020202020204" pitchFamily="34" charset="0"/>
            </a:endParaRPr>
          </a:p>
          <a:p>
            <a:endParaRPr lang="en-GB" sz="1400" b="1" dirty="0" smtClean="0">
              <a:latin typeface="Arial" panose="020B0604020202020204" pitchFamily="34" charset="0"/>
              <a:cs typeface="Arial" panose="020B0604020202020204" pitchFamily="34" charset="0"/>
            </a:endParaRPr>
          </a:p>
          <a:p>
            <a:r>
              <a:rPr lang="en-GB" sz="1400" b="1" dirty="0" smtClean="0">
                <a:latin typeface="Arial" panose="020B0604020202020204" pitchFamily="34" charset="0"/>
                <a:cs typeface="Arial" panose="020B0604020202020204" pitchFamily="34" charset="0"/>
              </a:rPr>
              <a:t>EU REGULATION 650 / 2012 applies.</a:t>
            </a:r>
          </a:p>
          <a:p>
            <a:endParaRPr lang="en-GB" sz="1400" dirty="0" smtClean="0">
              <a:latin typeface="Arial" panose="020B0604020202020204" pitchFamily="34" charset="0"/>
              <a:cs typeface="Arial" panose="020B0604020202020204" pitchFamily="34" charset="0"/>
            </a:endParaRPr>
          </a:p>
          <a:p>
            <a:endParaRPr lang="en-GB" sz="1400" b="1" dirty="0" smtClean="0">
              <a:latin typeface="Arial" panose="020B0604020202020204" pitchFamily="34" charset="0"/>
              <a:cs typeface="Arial" panose="020B0604020202020204" pitchFamily="34" charset="0"/>
            </a:endParaRPr>
          </a:p>
          <a:p>
            <a:r>
              <a:rPr lang="en-GB" sz="1400" b="1" dirty="0" smtClean="0">
                <a:latin typeface="Arial" panose="020B0604020202020204" pitchFamily="34" charset="0"/>
                <a:cs typeface="Arial" panose="020B0604020202020204" pitchFamily="34" charset="0"/>
              </a:rPr>
              <a:t>The UK did not adopt this </a:t>
            </a:r>
            <a:r>
              <a:rPr lang="en-GB" sz="1400" b="1" dirty="0" smtClean="0">
                <a:latin typeface="Arial" panose="020B0604020202020204" pitchFamily="34" charset="0"/>
                <a:cs typeface="Arial" panose="020B0604020202020204" pitchFamily="34" charset="0"/>
              </a:rPr>
              <a:t>Regulation.</a:t>
            </a:r>
          </a:p>
          <a:p>
            <a:endParaRPr lang="en-GB" sz="1400" b="1" dirty="0" smtClean="0">
              <a:latin typeface="Arial" panose="020B0604020202020204" pitchFamily="34" charset="0"/>
              <a:cs typeface="Arial" panose="020B0604020202020204" pitchFamily="34" charset="0"/>
            </a:endParaRPr>
          </a:p>
          <a:p>
            <a:r>
              <a:rPr lang="en-GB" sz="1400" b="1" dirty="0" smtClean="0">
                <a:latin typeface="Arial" panose="020B0604020202020204" pitchFamily="34" charset="0"/>
                <a:cs typeface="Arial" panose="020B0604020202020204" pitchFamily="34" charset="0"/>
              </a:rPr>
              <a:t>S</a:t>
            </a:r>
            <a:r>
              <a:rPr lang="en-GB" sz="1400" b="1" dirty="0" smtClean="0">
                <a:latin typeface="Arial" panose="020B0604020202020204" pitchFamily="34" charset="0"/>
                <a:cs typeface="Arial" panose="020B0604020202020204" pitchFamily="34" charset="0"/>
              </a:rPr>
              <a:t>o </a:t>
            </a:r>
            <a:r>
              <a:rPr lang="en-GB" sz="1400" b="1" dirty="0" smtClean="0">
                <a:latin typeface="Arial" panose="020B0604020202020204" pitchFamily="34" charset="0"/>
                <a:cs typeface="Arial" panose="020B0604020202020204" pitchFamily="34" charset="0"/>
              </a:rPr>
              <a:t>a UK citizen, tax resident in the UK, can’t leave a property in the UK, according to a foreign </a:t>
            </a:r>
            <a:r>
              <a:rPr lang="en-GB" sz="1400" b="1" dirty="0" smtClean="0">
                <a:latin typeface="Arial" panose="020B0604020202020204" pitchFamily="34" charset="0"/>
                <a:cs typeface="Arial" panose="020B0604020202020204" pitchFamily="34" charset="0"/>
              </a:rPr>
              <a:t>law.</a:t>
            </a:r>
          </a:p>
          <a:p>
            <a:endParaRPr lang="en-GB" sz="1400" b="1" dirty="0" smtClean="0">
              <a:latin typeface="Arial" panose="020B0604020202020204" pitchFamily="34" charset="0"/>
              <a:cs typeface="Arial" panose="020B0604020202020204" pitchFamily="34" charset="0"/>
            </a:endParaRPr>
          </a:p>
          <a:p>
            <a:r>
              <a:rPr lang="en-GB" sz="1400" b="1" dirty="0" smtClean="0">
                <a:latin typeface="Arial" panose="020B0604020202020204" pitchFamily="34" charset="0"/>
                <a:cs typeface="Arial" panose="020B0604020202020204" pitchFamily="34" charset="0"/>
              </a:rPr>
              <a:t>He can HOWEVER</a:t>
            </a:r>
            <a:r>
              <a:rPr lang="en-GB" sz="1400" b="1" dirty="0" smtClean="0">
                <a:latin typeface="Arial" panose="020B0604020202020204" pitchFamily="34" charset="0"/>
                <a:cs typeface="Arial" panose="020B0604020202020204" pitchFamily="34" charset="0"/>
              </a:rPr>
              <a:t> </a:t>
            </a:r>
            <a:r>
              <a:rPr lang="en-GB" sz="1400" b="1" dirty="0" smtClean="0">
                <a:latin typeface="Arial" panose="020B0604020202020204" pitchFamily="34" charset="0"/>
                <a:cs typeface="Arial" panose="020B0604020202020204" pitchFamily="34" charset="0"/>
              </a:rPr>
              <a:t>leave a foreign property in accordance with English law. </a:t>
            </a:r>
            <a:endParaRPr lang="en-GB" sz="1400" b="1" dirty="0" smtClean="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r>
              <a:rPr lang="en-GB" sz="1400" b="1" dirty="0" smtClean="0">
                <a:latin typeface="Arial" panose="020B0604020202020204" pitchFamily="34" charset="0"/>
                <a:cs typeface="Arial" panose="020B0604020202020204" pitchFamily="34" charset="0"/>
              </a:rPr>
              <a:t>France </a:t>
            </a:r>
            <a:r>
              <a:rPr lang="en-GB" sz="1400" b="1" dirty="0" smtClean="0">
                <a:latin typeface="Arial" panose="020B0604020202020204" pitchFamily="34" charset="0"/>
                <a:cs typeface="Arial" panose="020B0604020202020204" pitchFamily="34" charset="0"/>
              </a:rPr>
              <a:t>did adopt it fully</a:t>
            </a:r>
            <a:r>
              <a:rPr lang="en-GB" sz="1400" dirty="0" smtClean="0">
                <a:latin typeface="Arial" panose="020B0604020202020204" pitchFamily="34" charset="0"/>
                <a:cs typeface="Arial" panose="020B0604020202020204" pitchFamily="34" charset="0"/>
              </a:rPr>
              <a:t>, </a:t>
            </a:r>
            <a:r>
              <a:rPr lang="en-GB" sz="1400" b="1" dirty="0" smtClean="0">
                <a:latin typeface="Arial" panose="020B0604020202020204" pitchFamily="34" charset="0"/>
                <a:cs typeface="Arial" panose="020B0604020202020204" pitchFamily="34" charset="0"/>
              </a:rPr>
              <a:t>so a “Brexit” will not affect its application to French property</a:t>
            </a:r>
          </a:p>
          <a:p>
            <a:endParaRPr lang="en-GB" sz="1400" dirty="0"/>
          </a:p>
        </p:txBody>
      </p:sp>
      <p:sp>
        <p:nvSpPr>
          <p:cNvPr id="3" name="Title 2"/>
          <p:cNvSpPr>
            <a:spLocks noGrp="1"/>
          </p:cNvSpPr>
          <p:nvPr>
            <p:ph type="title"/>
          </p:nvPr>
        </p:nvSpPr>
        <p:spPr>
          <a:xfrm>
            <a:off x="533400" y="274638"/>
            <a:ext cx="8153400" cy="944563"/>
          </a:xfrm>
        </p:spPr>
        <p:txBody>
          <a:bodyPr>
            <a:normAutofit/>
          </a:bodyPr>
          <a:lstStyle/>
          <a:p>
            <a:pPr algn="ctr"/>
            <a:r>
              <a:rPr lang="en-GB" sz="4800" u="sng" dirty="0" smtClean="0">
                <a:solidFill>
                  <a:schemeClr val="accent1">
                    <a:lumMod val="75000"/>
                  </a:schemeClr>
                </a:solidFill>
                <a:latin typeface="Arial" panose="020B0604020202020204" pitchFamily="34" charset="0"/>
                <a:cs typeface="Arial" panose="020B0604020202020204" pitchFamily="34" charset="0"/>
              </a:rPr>
              <a:t>BREXIT</a:t>
            </a:r>
            <a:endParaRPr lang="en-GB" sz="4800" u="sng" dirty="0">
              <a:solidFill>
                <a:schemeClr val="accent1">
                  <a:lumMod val="75000"/>
                </a:schemeClr>
              </a:solidFill>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90600"/>
            <a:ext cx="8153400" cy="5016691"/>
          </a:xfrm>
        </p:spPr>
        <p:txBody>
          <a:bodyPr>
            <a:normAutofit/>
          </a:bodyPr>
          <a:lstStyle/>
          <a:p>
            <a:r>
              <a:rPr lang="en-GB" sz="1400" b="1" u="sng" dirty="0" smtClean="0"/>
              <a:t>If you want to have some control over your estate after death, then:</a:t>
            </a:r>
            <a:br>
              <a:rPr lang="en-GB" sz="1400" b="1" u="sng" dirty="0" smtClean="0"/>
            </a:br>
            <a:r>
              <a:rPr lang="en-GB" sz="1400" b="1" u="sng" dirty="0" smtClean="0"/>
              <a:t/>
            </a:r>
            <a:br>
              <a:rPr lang="en-GB" sz="1400" b="1" u="sng" dirty="0" smtClean="0"/>
            </a:br>
            <a:endParaRPr lang="en-GB" sz="1400" b="1" u="sng" dirty="0" smtClean="0"/>
          </a:p>
          <a:p>
            <a:r>
              <a:rPr lang="en-GB" sz="1400" b="1" dirty="0" smtClean="0"/>
              <a:t>A.  Modify the statutory rights of protected heirs and others.</a:t>
            </a:r>
          </a:p>
          <a:p>
            <a:r>
              <a:rPr lang="en-GB" sz="1400" b="1" dirty="0" smtClean="0"/>
              <a:t>B.  Ensure the spouse gets it all with a marriage contract.</a:t>
            </a:r>
          </a:p>
          <a:p>
            <a:r>
              <a:rPr lang="en-GB" sz="1400" b="1" dirty="0" smtClean="0"/>
              <a:t>C.  Increase the share they get through a will or a lifetime gift. </a:t>
            </a:r>
          </a:p>
          <a:p>
            <a:r>
              <a:rPr lang="en-GB" sz="1400" b="1" dirty="0" smtClean="0"/>
              <a:t>D.  Buy the French property “ En Tontine”, so it automatically goes to the surviving </a:t>
            </a:r>
            <a:br>
              <a:rPr lang="en-GB" sz="1400" b="1" dirty="0" smtClean="0"/>
            </a:br>
            <a:r>
              <a:rPr lang="en-GB" sz="1400" b="1" dirty="0" smtClean="0"/>
              <a:t>     spouse on death.</a:t>
            </a:r>
          </a:p>
          <a:p>
            <a:r>
              <a:rPr lang="en-GB" sz="1400" b="1" dirty="0" smtClean="0"/>
              <a:t>E.   Enter into a family Inheritance pact with protected beneficiaries to postpone or</a:t>
            </a:r>
            <a:br>
              <a:rPr lang="en-GB" sz="1400" b="1" dirty="0" smtClean="0"/>
            </a:br>
            <a:r>
              <a:rPr lang="en-GB" sz="1400" b="1" dirty="0" smtClean="0"/>
              <a:t>      defer all inheritance rights in favour of the surviving spouse.</a:t>
            </a:r>
            <a:br>
              <a:rPr lang="en-GB" sz="1400" b="1" dirty="0" smtClean="0"/>
            </a:br>
            <a:endParaRPr lang="en-GB" sz="1400" b="1" dirty="0" smtClean="0"/>
          </a:p>
          <a:p>
            <a:r>
              <a:rPr lang="en-GB" sz="1400" b="1" dirty="0" smtClean="0"/>
              <a:t>F.   The surviving spouse may choose not to exercise its rights to help children from </a:t>
            </a:r>
            <a:br>
              <a:rPr lang="en-GB" sz="1400" b="1" dirty="0" smtClean="0"/>
            </a:br>
            <a:r>
              <a:rPr lang="en-GB" sz="1400" b="1" dirty="0" smtClean="0"/>
              <a:t>      outside the marriage, reduce their exposure to higher tax rates, when they benefit </a:t>
            </a:r>
            <a:br>
              <a:rPr lang="en-GB" sz="1400" b="1" dirty="0" smtClean="0"/>
            </a:br>
            <a:r>
              <a:rPr lang="en-GB" sz="1400" b="1" dirty="0" smtClean="0"/>
              <a:t>      from the surviving spouse.</a:t>
            </a:r>
            <a:br>
              <a:rPr lang="en-GB" sz="1400" b="1" dirty="0" smtClean="0"/>
            </a:br>
            <a:endParaRPr lang="en-GB" sz="1400" b="1" dirty="0" smtClean="0"/>
          </a:p>
          <a:p>
            <a:r>
              <a:rPr lang="en-GB" sz="1400" b="1" dirty="0" smtClean="0"/>
              <a:t>G. Consider using an “SCI”, through which to buy and hold the home.</a:t>
            </a:r>
            <a:br>
              <a:rPr lang="en-GB" sz="1400" b="1" dirty="0" smtClean="0"/>
            </a:br>
            <a:endParaRPr lang="en-GB" sz="1400" b="1" dirty="0" smtClean="0"/>
          </a:p>
          <a:p>
            <a:r>
              <a:rPr lang="en-GB" sz="1400" b="1" dirty="0" smtClean="0"/>
              <a:t>H.  Use a will to hold property in “ en </a:t>
            </a:r>
            <a:r>
              <a:rPr lang="en-GB" sz="1400" b="1" dirty="0" err="1" smtClean="0"/>
              <a:t>indivision</a:t>
            </a:r>
            <a:r>
              <a:rPr lang="en-GB" sz="1400" b="1" dirty="0" smtClean="0"/>
              <a:t>”, to help the surviving partner to get </a:t>
            </a:r>
            <a:br>
              <a:rPr lang="en-GB" sz="1400" b="1" dirty="0" smtClean="0"/>
            </a:br>
            <a:r>
              <a:rPr lang="en-GB" sz="1400" b="1" dirty="0" smtClean="0"/>
              <a:t>     preferential rights to the property, known as “</a:t>
            </a:r>
            <a:r>
              <a:rPr lang="en-GB" sz="1400" b="1" dirty="0" err="1" smtClean="0"/>
              <a:t>l’attribution</a:t>
            </a:r>
            <a:r>
              <a:rPr lang="en-GB" sz="1400" b="1" dirty="0" smtClean="0"/>
              <a:t> </a:t>
            </a:r>
            <a:r>
              <a:rPr lang="en-GB" sz="1400" b="1" dirty="0" err="1" smtClean="0"/>
              <a:t>préférentielle</a:t>
            </a:r>
            <a:r>
              <a:rPr lang="en-GB" sz="1400" b="1" dirty="0" smtClean="0"/>
              <a:t> du </a:t>
            </a:r>
            <a:br>
              <a:rPr lang="en-GB" sz="1400" b="1" dirty="0" smtClean="0"/>
            </a:br>
            <a:r>
              <a:rPr lang="en-GB" sz="1400" b="1" dirty="0" smtClean="0"/>
              <a:t>     lodgement”, </a:t>
            </a:r>
            <a:r>
              <a:rPr lang="en-GB" sz="1400" b="1" dirty="0"/>
              <a:t>although other beneficiaries will need to be compensated</a:t>
            </a:r>
            <a:r>
              <a:rPr lang="en-GB" sz="1400" b="1" dirty="0" smtClean="0"/>
              <a:t>.</a:t>
            </a:r>
            <a:endParaRPr lang="en-GB" sz="1400" b="1" dirty="0"/>
          </a:p>
          <a:p>
            <a:endParaRPr lang="en-GB" sz="1400" b="1" dirty="0"/>
          </a:p>
        </p:txBody>
      </p:sp>
      <p:sp>
        <p:nvSpPr>
          <p:cNvPr id="3" name="Title 2"/>
          <p:cNvSpPr>
            <a:spLocks noGrp="1"/>
          </p:cNvSpPr>
          <p:nvPr>
            <p:ph type="title"/>
          </p:nvPr>
        </p:nvSpPr>
        <p:spPr>
          <a:xfrm>
            <a:off x="533400" y="274638"/>
            <a:ext cx="8153400" cy="715962"/>
          </a:xfrm>
        </p:spPr>
        <p:txBody>
          <a:bodyPr>
            <a:normAutofit fontScale="90000"/>
          </a:bodyPr>
          <a:lstStyle/>
          <a:p>
            <a:pPr algn="ctr"/>
            <a:r>
              <a:rPr lang="en-GB" sz="3100" u="sng" dirty="0" smtClean="0">
                <a:solidFill>
                  <a:schemeClr val="bg2">
                    <a:lumMod val="50000"/>
                  </a:schemeClr>
                </a:solidFill>
              </a:rPr>
              <a:t>SUGGESTED INHERITANCE PLANNING</a:t>
            </a:r>
            <a:r>
              <a:rPr lang="en-GB" dirty="0" smtClean="0">
                <a:solidFill>
                  <a:schemeClr val="bg2">
                    <a:lumMod val="50000"/>
                  </a:schemeClr>
                </a:solidFill>
              </a:rPr>
              <a:t>………</a:t>
            </a:r>
            <a:endParaRPr lang="en-GB" dirty="0">
              <a:solidFill>
                <a:schemeClr val="bg2">
                  <a:lumMod val="50000"/>
                </a:schemeClr>
              </a:solidFill>
            </a:endParaRPr>
          </a:p>
        </p:txBody>
      </p:sp>
      <p:pic>
        <p:nvPicPr>
          <p:cNvPr id="4" name="Picture 4"/>
          <p:cNvPicPr>
            <a:picLocks noChangeAspect="1" noChangeArrowheads="1"/>
          </p:cNvPicPr>
          <p:nvPr/>
        </p:nvPicPr>
        <p:blipFill>
          <a:blip r:embed="rId2" cstate="print"/>
          <a:srcRect/>
          <a:stretch>
            <a:fillRect/>
          </a:stretch>
        </p:blipFill>
        <p:spPr bwMode="auto">
          <a:xfrm>
            <a:off x="5623562" y="5791200"/>
            <a:ext cx="3550918" cy="1066800"/>
          </a:xfrm>
          <a:prstGeom prst="rect">
            <a:avLst/>
          </a:prstGeom>
          <a:noFill/>
          <a:ln w="9525">
            <a:noFill/>
            <a:miter lim="800000"/>
            <a:headEnd/>
            <a:tailEnd/>
          </a:ln>
        </p:spPr>
      </p:pic>
    </p:spTree>
    <p:extLst>
      <p:ext uri="{BB962C8B-B14F-4D97-AF65-F5344CB8AC3E}">
        <p14:creationId xmlns:p14="http://schemas.microsoft.com/office/powerpoint/2010/main" val="3949157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143000"/>
            <a:ext cx="8001000" cy="4822184"/>
          </a:xfrm>
        </p:spPr>
        <p:txBody>
          <a:bodyPr>
            <a:normAutofit fontScale="55000" lnSpcReduction="20000"/>
          </a:bodyPr>
          <a:lstStyle/>
          <a:p>
            <a:pPr lvl="0" algn="just"/>
            <a:r>
              <a:rPr lang="en-GB" sz="2200" b="1" dirty="0" smtClean="0">
                <a:solidFill>
                  <a:schemeClr val="accent1">
                    <a:lumMod val="75000"/>
                  </a:schemeClr>
                </a:solidFill>
                <a:latin typeface="Arial" panose="020B0604020202020204" pitchFamily="34" charset="0"/>
                <a:cs typeface="Arial" panose="020B0604020202020204" pitchFamily="34" charset="0"/>
              </a:rPr>
              <a:t>Can a child be excluded? </a:t>
            </a:r>
            <a:r>
              <a:rPr lang="en-GB" sz="2200" b="1" dirty="0" smtClean="0">
                <a:solidFill>
                  <a:srgbClr val="FF0000"/>
                </a:solidFill>
                <a:latin typeface="Arial" panose="020B0604020202020204" pitchFamily="34" charset="0"/>
                <a:cs typeface="Arial" panose="020B0604020202020204" pitchFamily="34" charset="0"/>
              </a:rPr>
              <a:t>Yes, under English Law, but not under French Law.</a:t>
            </a:r>
          </a:p>
          <a:p>
            <a:pPr lvl="0" algn="just"/>
            <a:endParaRPr lang="en-GB" sz="2200" b="1" dirty="0" smtClean="0">
              <a:solidFill>
                <a:schemeClr val="accent1">
                  <a:lumMod val="75000"/>
                </a:schemeClr>
              </a:solidFill>
              <a:latin typeface="Arial" panose="020B0604020202020204" pitchFamily="34" charset="0"/>
              <a:cs typeface="Arial" panose="020B0604020202020204" pitchFamily="34" charset="0"/>
            </a:endParaRPr>
          </a:p>
          <a:p>
            <a:pPr lvl="0" algn="just"/>
            <a:r>
              <a:rPr lang="en-GB" sz="2200" b="1" dirty="0" smtClean="0">
                <a:solidFill>
                  <a:schemeClr val="accent1">
                    <a:lumMod val="75000"/>
                  </a:schemeClr>
                </a:solidFill>
                <a:latin typeface="Arial" panose="020B0604020202020204" pitchFamily="34" charset="0"/>
                <a:cs typeface="Arial" panose="020B0604020202020204" pitchFamily="34" charset="0"/>
              </a:rPr>
              <a:t>Can we make a will as a couple? </a:t>
            </a:r>
            <a:r>
              <a:rPr lang="en-GB" sz="2200" b="1" dirty="0" smtClean="0">
                <a:solidFill>
                  <a:srgbClr val="FF0000"/>
                </a:solidFill>
                <a:latin typeface="Arial" panose="020B0604020202020204" pitchFamily="34" charset="0"/>
                <a:cs typeface="Arial" panose="020B0604020202020204" pitchFamily="34" charset="0"/>
              </a:rPr>
              <a:t>In the </a:t>
            </a:r>
            <a:r>
              <a:rPr lang="en-GB" sz="2200" b="1" dirty="0" smtClean="0">
                <a:solidFill>
                  <a:srgbClr val="FF0000"/>
                </a:solidFill>
                <a:latin typeface="Arial" panose="020B0604020202020204" pitchFamily="34" charset="0"/>
                <a:cs typeface="Arial" panose="020B0604020202020204" pitchFamily="34" charset="0"/>
              </a:rPr>
              <a:t>UK </a:t>
            </a:r>
            <a:r>
              <a:rPr lang="en-GB" sz="2200" b="1" dirty="0" smtClean="0">
                <a:solidFill>
                  <a:srgbClr val="FF0000"/>
                </a:solidFill>
                <a:latin typeface="Arial" panose="020B0604020202020204" pitchFamily="34" charset="0"/>
                <a:cs typeface="Arial" panose="020B0604020202020204" pitchFamily="34" charset="0"/>
              </a:rPr>
              <a:t>yes. Called a “ Mutual will” Not in France</a:t>
            </a:r>
          </a:p>
          <a:p>
            <a:pPr lvl="0" algn="just"/>
            <a:endParaRPr lang="en-GB" sz="2200" b="1" dirty="0" smtClean="0">
              <a:solidFill>
                <a:srgbClr val="FF0000"/>
              </a:solidFill>
              <a:latin typeface="Arial" panose="020B0604020202020204" pitchFamily="34" charset="0"/>
              <a:cs typeface="Arial" panose="020B0604020202020204" pitchFamily="34" charset="0"/>
            </a:endParaRPr>
          </a:p>
          <a:p>
            <a:pPr lvl="0" algn="just"/>
            <a:r>
              <a:rPr lang="en-GB" sz="2200" b="1" dirty="0" smtClean="0">
                <a:solidFill>
                  <a:schemeClr val="accent1">
                    <a:lumMod val="75000"/>
                  </a:schemeClr>
                </a:solidFill>
                <a:latin typeface="Arial" panose="020B0604020202020204" pitchFamily="34" charset="0"/>
                <a:cs typeface="Arial" panose="020B0604020202020204" pitchFamily="34" charset="0"/>
              </a:rPr>
              <a:t>English wills of French resident. </a:t>
            </a:r>
            <a:r>
              <a:rPr lang="en-GB" sz="2200" b="1" dirty="0" smtClean="0">
                <a:solidFill>
                  <a:srgbClr val="FF0000"/>
                </a:solidFill>
                <a:latin typeface="Arial" panose="020B0604020202020204" pitchFamily="34" charset="0"/>
                <a:cs typeface="Arial" panose="020B0604020202020204" pitchFamily="34" charset="0"/>
              </a:rPr>
              <a:t>Take care as English wills are drafted in a different</a:t>
            </a:r>
            <a:br>
              <a:rPr lang="en-GB" sz="2200" b="1" dirty="0" smtClean="0">
                <a:solidFill>
                  <a:srgbClr val="FF0000"/>
                </a:solidFill>
                <a:latin typeface="Arial" panose="020B0604020202020204" pitchFamily="34" charset="0"/>
                <a:cs typeface="Arial" panose="020B0604020202020204" pitchFamily="34" charset="0"/>
              </a:rPr>
            </a:br>
            <a:r>
              <a:rPr lang="en-GB" sz="2200" b="1" dirty="0" smtClean="0">
                <a:solidFill>
                  <a:srgbClr val="FF0000"/>
                </a:solidFill>
                <a:latin typeface="Arial" panose="020B0604020202020204" pitchFamily="34" charset="0"/>
                <a:cs typeface="Arial" panose="020B0604020202020204" pitchFamily="34" charset="0"/>
              </a:rPr>
              <a:t>                                                                    unacceptable format to French law wills</a:t>
            </a:r>
          </a:p>
          <a:p>
            <a:pPr lvl="0" algn="just"/>
            <a:endParaRPr lang="en-GB" sz="2200" b="1" dirty="0" smtClean="0">
              <a:solidFill>
                <a:schemeClr val="accent1">
                  <a:lumMod val="75000"/>
                </a:schemeClr>
              </a:solidFill>
              <a:latin typeface="Arial" panose="020B0604020202020204" pitchFamily="34" charset="0"/>
              <a:cs typeface="Arial" panose="020B0604020202020204" pitchFamily="34" charset="0"/>
            </a:endParaRPr>
          </a:p>
          <a:p>
            <a:pPr lvl="0" algn="just"/>
            <a:r>
              <a:rPr lang="en-GB" sz="2200" b="1" dirty="0" smtClean="0">
                <a:solidFill>
                  <a:schemeClr val="accent1">
                    <a:lumMod val="75000"/>
                  </a:schemeClr>
                </a:solidFill>
                <a:latin typeface="Arial" panose="020B0604020202020204" pitchFamily="34" charset="0"/>
                <a:cs typeface="Arial" panose="020B0604020202020204" pitchFamily="34" charset="0"/>
              </a:rPr>
              <a:t>Does English law give total freedom? </a:t>
            </a:r>
            <a:r>
              <a:rPr lang="en-GB" sz="2200" b="1" dirty="0" smtClean="0">
                <a:solidFill>
                  <a:srgbClr val="FF0000"/>
                </a:solidFill>
                <a:latin typeface="Arial" panose="020B0604020202020204" pitchFamily="34" charset="0"/>
                <a:cs typeface="Arial" panose="020B0604020202020204" pitchFamily="34" charset="0"/>
              </a:rPr>
              <a:t>Yes as long as you are of full mental capacity</a:t>
            </a:r>
          </a:p>
          <a:p>
            <a:pPr lvl="0" algn="just"/>
            <a:endParaRPr lang="en-GB" sz="2200" b="1" dirty="0" smtClean="0">
              <a:solidFill>
                <a:srgbClr val="FF0000"/>
              </a:solidFill>
              <a:latin typeface="Arial" panose="020B0604020202020204" pitchFamily="34" charset="0"/>
              <a:cs typeface="Arial" panose="020B0604020202020204" pitchFamily="34" charset="0"/>
            </a:endParaRPr>
          </a:p>
          <a:p>
            <a:pPr lvl="0" algn="just"/>
            <a:r>
              <a:rPr lang="en-GB" sz="2200" b="1" dirty="0" smtClean="0">
                <a:solidFill>
                  <a:schemeClr val="accent1">
                    <a:lumMod val="75000"/>
                  </a:schemeClr>
                </a:solidFill>
                <a:latin typeface="Arial" panose="020B0604020202020204" pitchFamily="34" charset="0"/>
                <a:cs typeface="Arial" panose="020B0604020202020204" pitchFamily="34" charset="0"/>
              </a:rPr>
              <a:t>Is it vital to handwrite a French will? </a:t>
            </a:r>
            <a:r>
              <a:rPr lang="en-GB" sz="2200" b="1" dirty="0" smtClean="0">
                <a:solidFill>
                  <a:srgbClr val="FF0000"/>
                </a:solidFill>
                <a:latin typeface="Arial" panose="020B0604020202020204" pitchFamily="34" charset="0"/>
                <a:cs typeface="Arial" panose="020B0604020202020204" pitchFamily="34" charset="0"/>
              </a:rPr>
              <a:t>No</a:t>
            </a:r>
          </a:p>
          <a:p>
            <a:pPr lvl="0" algn="just"/>
            <a:endParaRPr lang="en-GB" sz="2200" b="1" dirty="0" smtClean="0">
              <a:solidFill>
                <a:schemeClr val="accent1">
                  <a:lumMod val="75000"/>
                </a:schemeClr>
              </a:solidFill>
              <a:latin typeface="Arial" panose="020B0604020202020204" pitchFamily="34" charset="0"/>
              <a:cs typeface="Arial" panose="020B0604020202020204" pitchFamily="34" charset="0"/>
            </a:endParaRPr>
          </a:p>
          <a:p>
            <a:pPr lvl="0" algn="just"/>
            <a:r>
              <a:rPr lang="en-GB" sz="2200" b="1" dirty="0" smtClean="0">
                <a:solidFill>
                  <a:schemeClr val="accent1">
                    <a:lumMod val="75000"/>
                  </a:schemeClr>
                </a:solidFill>
                <a:latin typeface="Arial" panose="020B0604020202020204" pitchFamily="34" charset="0"/>
                <a:cs typeface="Arial" panose="020B0604020202020204" pitchFamily="34" charset="0"/>
              </a:rPr>
              <a:t>Where do I find a </a:t>
            </a:r>
            <a:r>
              <a:rPr lang="en-GB" sz="2200" b="1" dirty="0" err="1" smtClean="0">
                <a:solidFill>
                  <a:schemeClr val="accent1">
                    <a:lumMod val="75000"/>
                  </a:schemeClr>
                </a:solidFill>
                <a:latin typeface="Arial" panose="020B0604020202020204" pitchFamily="34" charset="0"/>
                <a:cs typeface="Arial" panose="020B0604020202020204" pitchFamily="34" charset="0"/>
              </a:rPr>
              <a:t>notaire</a:t>
            </a:r>
            <a:r>
              <a:rPr lang="en-GB" sz="2200" b="1" dirty="0" smtClean="0">
                <a:solidFill>
                  <a:schemeClr val="accent1">
                    <a:lumMod val="75000"/>
                  </a:schemeClr>
                </a:solidFill>
                <a:latin typeface="Arial" panose="020B0604020202020204" pitchFamily="34" charset="0"/>
                <a:cs typeface="Arial" panose="020B0604020202020204" pitchFamily="34" charset="0"/>
              </a:rPr>
              <a:t> who can speak English? </a:t>
            </a:r>
            <a:r>
              <a:rPr lang="en-GB" sz="2200" b="1" dirty="0" smtClean="0">
                <a:solidFill>
                  <a:srgbClr val="FF0000"/>
                </a:solidFill>
                <a:latin typeface="Arial" panose="020B0604020202020204" pitchFamily="34" charset="0"/>
                <a:cs typeface="Arial" panose="020B0604020202020204" pitchFamily="34" charset="0"/>
              </a:rPr>
              <a:t>On the internet.</a:t>
            </a:r>
          </a:p>
          <a:p>
            <a:pPr lvl="0" algn="just"/>
            <a:endParaRPr lang="en-GB" sz="2200" b="1" dirty="0" smtClean="0">
              <a:solidFill>
                <a:schemeClr val="accent1">
                  <a:lumMod val="75000"/>
                </a:schemeClr>
              </a:solidFill>
              <a:latin typeface="Arial" panose="020B0604020202020204" pitchFamily="34" charset="0"/>
              <a:cs typeface="Arial" panose="020B0604020202020204" pitchFamily="34" charset="0"/>
            </a:endParaRPr>
          </a:p>
          <a:p>
            <a:pPr lvl="0" algn="just"/>
            <a:r>
              <a:rPr lang="en-GB" sz="2200" b="1" dirty="0" smtClean="0">
                <a:solidFill>
                  <a:schemeClr val="accent1">
                    <a:lumMod val="75000"/>
                  </a:schemeClr>
                </a:solidFill>
                <a:latin typeface="Arial" panose="020B0604020202020204" pitchFamily="34" charset="0"/>
                <a:cs typeface="Arial" panose="020B0604020202020204" pitchFamily="34" charset="0"/>
              </a:rPr>
              <a:t>Gifting a property rather than inheriting? </a:t>
            </a:r>
            <a:r>
              <a:rPr lang="en-GB" sz="2200" b="1" dirty="0" smtClean="0">
                <a:solidFill>
                  <a:srgbClr val="FF0000"/>
                </a:solidFill>
                <a:latin typeface="Arial" panose="020B0604020202020204" pitchFamily="34" charset="0"/>
                <a:cs typeface="Arial" panose="020B0604020202020204" pitchFamily="34" charset="0"/>
              </a:rPr>
              <a:t>Yes, Lifetime dispositions give rise to different tax </a:t>
            </a:r>
            <a:br>
              <a:rPr lang="en-GB" sz="2200" b="1" dirty="0" smtClean="0">
                <a:solidFill>
                  <a:srgbClr val="FF0000"/>
                </a:solidFill>
                <a:latin typeface="Arial" panose="020B0604020202020204" pitchFamily="34" charset="0"/>
                <a:cs typeface="Arial" panose="020B0604020202020204" pitchFamily="34" charset="0"/>
              </a:rPr>
            </a:br>
            <a:r>
              <a:rPr lang="en-GB" sz="2200" b="1" dirty="0" smtClean="0">
                <a:solidFill>
                  <a:srgbClr val="FF0000"/>
                </a:solidFill>
                <a:latin typeface="Arial" panose="020B0604020202020204" pitchFamily="34" charset="0"/>
                <a:cs typeface="Arial" panose="020B0604020202020204" pitchFamily="34" charset="0"/>
              </a:rPr>
              <a:t>                                                                               considerations.</a:t>
            </a:r>
          </a:p>
          <a:p>
            <a:pPr lvl="0" algn="just"/>
            <a:endParaRPr lang="en-GB" sz="2200" b="1" dirty="0" smtClean="0">
              <a:solidFill>
                <a:schemeClr val="accent1">
                  <a:lumMod val="75000"/>
                </a:schemeClr>
              </a:solidFill>
              <a:latin typeface="Arial" panose="020B0604020202020204" pitchFamily="34" charset="0"/>
              <a:cs typeface="Arial" panose="020B0604020202020204" pitchFamily="34" charset="0"/>
            </a:endParaRPr>
          </a:p>
          <a:p>
            <a:pPr lvl="0"/>
            <a:r>
              <a:rPr lang="en-GB" sz="2200" b="1" dirty="0" smtClean="0">
                <a:solidFill>
                  <a:schemeClr val="accent1">
                    <a:lumMod val="75000"/>
                  </a:schemeClr>
                </a:solidFill>
                <a:latin typeface="Arial" panose="020B0604020202020204" pitchFamily="34" charset="0"/>
                <a:cs typeface="Arial" panose="020B0604020202020204" pitchFamily="34" charset="0"/>
              </a:rPr>
              <a:t>Marriage or </a:t>
            </a:r>
            <a:r>
              <a:rPr lang="en-GB" sz="2200" b="1" dirty="0" err="1" smtClean="0">
                <a:solidFill>
                  <a:schemeClr val="accent1">
                    <a:lumMod val="75000"/>
                  </a:schemeClr>
                </a:solidFill>
                <a:latin typeface="Arial" panose="020B0604020202020204" pitchFamily="34" charset="0"/>
                <a:cs typeface="Arial" panose="020B0604020202020204" pitchFamily="34" charset="0"/>
              </a:rPr>
              <a:t>pacs</a:t>
            </a:r>
            <a:r>
              <a:rPr lang="en-GB" sz="2200" b="1" dirty="0" smtClean="0">
                <a:solidFill>
                  <a:schemeClr val="accent1">
                    <a:lumMod val="75000"/>
                  </a:schemeClr>
                </a:solidFill>
                <a:latin typeface="Arial" panose="020B0604020202020204" pitchFamily="34" charset="0"/>
                <a:cs typeface="Arial" panose="020B0604020202020204" pitchFamily="34" charset="0"/>
              </a:rPr>
              <a:t> to avoid tax? </a:t>
            </a:r>
            <a:r>
              <a:rPr lang="en-GB" sz="2200" b="1" dirty="0" smtClean="0">
                <a:solidFill>
                  <a:srgbClr val="FF0000"/>
                </a:solidFill>
                <a:latin typeface="Arial" panose="020B0604020202020204" pitchFamily="34" charset="0"/>
                <a:cs typeface="Arial" panose="020B0604020202020204" pitchFamily="34" charset="0"/>
              </a:rPr>
              <a:t>In France Yes, if you are two heterosexual persons living together or a </a:t>
            </a:r>
            <a:r>
              <a:rPr lang="en-GB" sz="2200" b="1" dirty="0" smtClean="0">
                <a:solidFill>
                  <a:srgbClr val="FF0000"/>
                </a:solidFill>
                <a:latin typeface="Arial" panose="020B0604020202020204" pitchFamily="34" charset="0"/>
                <a:cs typeface="Arial" panose="020B0604020202020204" pitchFamily="34" charset="0"/>
              </a:rPr>
              <a:t/>
            </a:r>
            <a:br>
              <a:rPr lang="en-GB" sz="2200" b="1" dirty="0" smtClean="0">
                <a:solidFill>
                  <a:srgbClr val="FF0000"/>
                </a:solidFill>
                <a:latin typeface="Arial" panose="020B0604020202020204" pitchFamily="34" charset="0"/>
                <a:cs typeface="Arial" panose="020B0604020202020204" pitchFamily="34" charset="0"/>
              </a:rPr>
            </a:br>
            <a:r>
              <a:rPr lang="en-GB" sz="2200" b="1" dirty="0" smtClean="0">
                <a:solidFill>
                  <a:srgbClr val="FF0000"/>
                </a:solidFill>
                <a:latin typeface="Arial" panose="020B0604020202020204" pitchFamily="34" charset="0"/>
                <a:cs typeface="Arial" panose="020B0604020202020204" pitchFamily="34" charset="0"/>
              </a:rPr>
              <a:t/>
            </a:r>
            <a:br>
              <a:rPr lang="en-GB" sz="2200" b="1" dirty="0" smtClean="0">
                <a:solidFill>
                  <a:srgbClr val="FF0000"/>
                </a:solidFill>
                <a:latin typeface="Arial" panose="020B0604020202020204" pitchFamily="34" charset="0"/>
                <a:cs typeface="Arial" panose="020B0604020202020204" pitchFamily="34" charset="0"/>
              </a:rPr>
            </a:br>
            <a:r>
              <a:rPr lang="en-GB" sz="2200" b="1" dirty="0" smtClean="0">
                <a:solidFill>
                  <a:srgbClr val="FF0000"/>
                </a:solidFill>
                <a:latin typeface="Arial" panose="020B0604020202020204" pitchFamily="34" charset="0"/>
                <a:cs typeface="Arial" panose="020B0604020202020204" pitchFamily="34" charset="0"/>
              </a:rPr>
              <a:t>Gay </a:t>
            </a:r>
            <a:r>
              <a:rPr lang="en-GB" sz="2200" b="1" dirty="0" smtClean="0">
                <a:solidFill>
                  <a:srgbClr val="FF0000"/>
                </a:solidFill>
                <a:latin typeface="Arial" panose="020B0604020202020204" pitchFamily="34" charset="0"/>
                <a:cs typeface="Arial" panose="020B0604020202020204" pitchFamily="34" charset="0"/>
              </a:rPr>
              <a:t>or lesbian couple, Do It! </a:t>
            </a:r>
            <a:r>
              <a:rPr lang="en-GB" sz="2200" b="1" dirty="0" smtClean="0">
                <a:solidFill>
                  <a:srgbClr val="FF0000"/>
                </a:solidFill>
                <a:latin typeface="Arial" panose="020B0604020202020204" pitchFamily="34" charset="0"/>
                <a:cs typeface="Arial" panose="020B0604020202020204" pitchFamily="34" charset="0"/>
              </a:rPr>
              <a:t/>
            </a:r>
            <a:br>
              <a:rPr lang="en-GB" sz="2200" b="1" dirty="0" smtClean="0">
                <a:solidFill>
                  <a:srgbClr val="FF0000"/>
                </a:solidFill>
                <a:latin typeface="Arial" panose="020B0604020202020204" pitchFamily="34" charset="0"/>
                <a:cs typeface="Arial" panose="020B0604020202020204" pitchFamily="34" charset="0"/>
              </a:rPr>
            </a:br>
            <a:endParaRPr lang="en-GB" sz="2200" b="1" dirty="0" smtClean="0">
              <a:solidFill>
                <a:srgbClr val="FF0000"/>
              </a:solidFill>
              <a:latin typeface="Arial" panose="020B0604020202020204" pitchFamily="34" charset="0"/>
              <a:cs typeface="Arial" panose="020B0604020202020204" pitchFamily="34" charset="0"/>
            </a:endParaRPr>
          </a:p>
          <a:p>
            <a:pPr lvl="0"/>
            <a:r>
              <a:rPr lang="en-GB" sz="2200" b="1" dirty="0" smtClean="0">
                <a:solidFill>
                  <a:srgbClr val="FF0000"/>
                </a:solidFill>
                <a:latin typeface="Arial" panose="020B0604020202020204" pitchFamily="34" charset="0"/>
                <a:cs typeface="Arial" panose="020B0604020202020204" pitchFamily="34" charset="0"/>
              </a:rPr>
              <a:t>You can now </a:t>
            </a:r>
            <a:r>
              <a:rPr lang="en-GB" sz="2200" b="1" dirty="0" smtClean="0">
                <a:solidFill>
                  <a:srgbClr val="FF0000"/>
                </a:solidFill>
                <a:latin typeface="Arial" panose="020B0604020202020204" pitchFamily="34" charset="0"/>
                <a:cs typeface="Arial" panose="020B0604020202020204" pitchFamily="34" charset="0"/>
              </a:rPr>
              <a:t>enter into a Civil pact in the UK </a:t>
            </a:r>
            <a:r>
              <a:rPr lang="en-GB" sz="2200" b="1" dirty="0" smtClean="0">
                <a:solidFill>
                  <a:srgbClr val="FF0000"/>
                </a:solidFill>
                <a:latin typeface="Arial" panose="020B0604020202020204" pitchFamily="34" charset="0"/>
                <a:cs typeface="Arial" panose="020B0604020202020204" pitchFamily="34" charset="0"/>
              </a:rPr>
              <a:t>even though </a:t>
            </a:r>
            <a:r>
              <a:rPr lang="en-GB" sz="2200" b="1" dirty="0" smtClean="0">
                <a:solidFill>
                  <a:srgbClr val="FF0000"/>
                </a:solidFill>
                <a:latin typeface="Arial" panose="020B0604020202020204" pitchFamily="34" charset="0"/>
                <a:cs typeface="Arial" panose="020B0604020202020204" pitchFamily="34" charset="0"/>
              </a:rPr>
              <a:t>you are </a:t>
            </a:r>
            <a:r>
              <a:rPr lang="en-GB" sz="2200" b="1" dirty="0" smtClean="0">
                <a:solidFill>
                  <a:srgbClr val="FF0000"/>
                </a:solidFill>
                <a:latin typeface="Arial" panose="020B0604020202020204" pitchFamily="34" charset="0"/>
                <a:cs typeface="Arial" panose="020B0604020202020204" pitchFamily="34" charset="0"/>
              </a:rPr>
              <a:t>not </a:t>
            </a:r>
            <a:r>
              <a:rPr lang="en-GB" sz="2200" b="1" dirty="0" smtClean="0">
                <a:solidFill>
                  <a:srgbClr val="FF0000"/>
                </a:solidFill>
                <a:latin typeface="Arial" panose="020B0604020202020204" pitchFamily="34" charset="0"/>
                <a:cs typeface="Arial" panose="020B0604020202020204" pitchFamily="34" charset="0"/>
              </a:rPr>
              <a:t>heterosexual.</a:t>
            </a:r>
          </a:p>
          <a:p>
            <a:pPr lvl="0" algn="just"/>
            <a:endParaRPr lang="en-GB" sz="2200" b="1" dirty="0" smtClean="0">
              <a:solidFill>
                <a:schemeClr val="accent1">
                  <a:lumMod val="75000"/>
                </a:schemeClr>
              </a:solidFill>
              <a:latin typeface="Arial" panose="020B0604020202020204" pitchFamily="34" charset="0"/>
              <a:cs typeface="Arial" panose="020B0604020202020204" pitchFamily="34" charset="0"/>
            </a:endParaRPr>
          </a:p>
          <a:p>
            <a:pPr lvl="0" algn="just"/>
            <a:r>
              <a:rPr lang="en-GB" sz="2200" b="1" dirty="0" smtClean="0">
                <a:solidFill>
                  <a:schemeClr val="accent1">
                    <a:lumMod val="75000"/>
                  </a:schemeClr>
                </a:solidFill>
                <a:latin typeface="Arial" panose="020B0604020202020204" pitchFamily="34" charset="0"/>
                <a:cs typeface="Arial" panose="020B0604020202020204" pitchFamily="34" charset="0"/>
              </a:rPr>
              <a:t>How do I get probate for UK assets if French resident? </a:t>
            </a:r>
            <a:r>
              <a:rPr lang="en-GB" sz="2200" b="1" dirty="0" smtClean="0">
                <a:solidFill>
                  <a:srgbClr val="FF0000"/>
                </a:solidFill>
                <a:latin typeface="Arial" panose="020B0604020202020204" pitchFamily="34" charset="0"/>
                <a:cs typeface="Arial" panose="020B0604020202020204" pitchFamily="34" charset="0"/>
              </a:rPr>
              <a:t>File a UK Cap 400</a:t>
            </a:r>
          </a:p>
          <a:p>
            <a:pPr lvl="0" algn="just"/>
            <a:endParaRPr lang="en-GB" sz="2200" b="1" dirty="0" smtClean="0">
              <a:solidFill>
                <a:schemeClr val="accent1">
                  <a:lumMod val="75000"/>
                </a:schemeClr>
              </a:solidFill>
              <a:latin typeface="Arial" panose="020B0604020202020204" pitchFamily="34" charset="0"/>
              <a:cs typeface="Arial" panose="020B0604020202020204" pitchFamily="34" charset="0"/>
            </a:endParaRPr>
          </a:p>
          <a:p>
            <a:pPr lvl="0" algn="just"/>
            <a:r>
              <a:rPr lang="en-GB" sz="2200" b="1" dirty="0" smtClean="0">
                <a:solidFill>
                  <a:schemeClr val="accent1">
                    <a:lumMod val="75000"/>
                  </a:schemeClr>
                </a:solidFill>
                <a:latin typeface="Arial" panose="020B0604020202020204" pitchFamily="34" charset="0"/>
                <a:cs typeface="Arial" panose="020B0604020202020204" pitchFamily="34" charset="0"/>
              </a:rPr>
              <a:t>How can we mitigate a large tax bill? </a:t>
            </a:r>
            <a:r>
              <a:rPr lang="en-GB" sz="2200" b="1" dirty="0" smtClean="0">
                <a:solidFill>
                  <a:srgbClr val="FF0000"/>
                </a:solidFill>
                <a:latin typeface="Arial" panose="020B0604020202020204" pitchFamily="34" charset="0"/>
                <a:cs typeface="Arial" panose="020B0604020202020204" pitchFamily="34" charset="0"/>
              </a:rPr>
              <a:t>Do good lifetime Tax and estate planning!</a:t>
            </a:r>
          </a:p>
          <a:p>
            <a:pPr algn="just"/>
            <a:endParaRPr lang="en-GB" b="1" dirty="0">
              <a:solidFill>
                <a:srgbClr val="FF000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685800" y="274638"/>
            <a:ext cx="8001000" cy="770580"/>
          </a:xfrm>
        </p:spPr>
        <p:txBody>
          <a:bodyPr>
            <a:noAutofit/>
          </a:bodyPr>
          <a:lstStyle/>
          <a:p>
            <a:pPr algn="just"/>
            <a:r>
              <a:rPr lang="en-GB" sz="4800" dirty="0" smtClean="0"/>
              <a:t/>
            </a:r>
            <a:br>
              <a:rPr lang="en-GB" sz="4800" dirty="0" smtClean="0"/>
            </a:br>
            <a:r>
              <a:rPr lang="en-GB" sz="4800" u="sng" dirty="0" smtClean="0">
                <a:solidFill>
                  <a:schemeClr val="accent1">
                    <a:lumMod val="75000"/>
                  </a:schemeClr>
                </a:solidFill>
              </a:rPr>
              <a:t>QUESTIONS</a:t>
            </a:r>
            <a:r>
              <a:rPr lang="en-GB" sz="4800" u="sng" dirty="0" smtClean="0"/>
              <a:t/>
            </a:r>
            <a:br>
              <a:rPr lang="en-GB" sz="4800" u="sng" dirty="0" smtClean="0"/>
            </a:br>
            <a:endParaRPr lang="en-GB" sz="4800" u="sng" dirty="0"/>
          </a:p>
        </p:txBody>
      </p:sp>
      <p:pic>
        <p:nvPicPr>
          <p:cNvPr id="5" name="Picture 4"/>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2133601"/>
            <a:ext cx="7010400" cy="4343400"/>
          </a:xfrm>
        </p:spPr>
        <p:txBody>
          <a:bodyPr>
            <a:normAutofit fontScale="25000" lnSpcReduction="20000"/>
          </a:bodyPr>
          <a:lstStyle/>
          <a:p>
            <a:pPr algn="ctr">
              <a:buNone/>
            </a:pPr>
            <a:r>
              <a:rPr lang="en-US" sz="5600" dirty="0" smtClean="0"/>
              <a:t> </a:t>
            </a:r>
            <a:endParaRPr lang="en-GB" sz="5600" dirty="0" smtClean="0"/>
          </a:p>
          <a:p>
            <a:pPr algn="ctr">
              <a:buNone/>
            </a:pPr>
            <a:r>
              <a:rPr lang="en-US" sz="8000" dirty="0" smtClean="0">
                <a:latin typeface="Arial" panose="020B0604020202020204" pitchFamily="34" charset="0"/>
                <a:cs typeface="Arial" panose="020B0604020202020204" pitchFamily="34" charset="0"/>
              </a:rPr>
              <a:t>Tel DDI +44 (0) 207 749 3209</a:t>
            </a:r>
            <a:endParaRPr lang="en-GB" sz="8000" dirty="0" smtClean="0">
              <a:latin typeface="Arial" panose="020B0604020202020204" pitchFamily="34" charset="0"/>
              <a:cs typeface="Arial" panose="020B0604020202020204" pitchFamily="34" charset="0"/>
            </a:endParaRPr>
          </a:p>
          <a:p>
            <a:pPr algn="ctr">
              <a:buNone/>
            </a:pPr>
            <a:r>
              <a:rPr lang="en-US" sz="8000" dirty="0" smtClean="0">
                <a:latin typeface="Arial" panose="020B0604020202020204" pitchFamily="34" charset="0"/>
                <a:cs typeface="Arial" panose="020B0604020202020204" pitchFamily="34" charset="0"/>
              </a:rPr>
              <a:t>Tel Mob + 44 (0) 7802 921339</a:t>
            </a:r>
            <a:endParaRPr lang="en-GB" sz="8000" dirty="0" smtClean="0">
              <a:latin typeface="Arial" panose="020B0604020202020204" pitchFamily="34" charset="0"/>
              <a:cs typeface="Arial" panose="020B0604020202020204" pitchFamily="34" charset="0"/>
            </a:endParaRPr>
          </a:p>
          <a:p>
            <a:pPr algn="ctr">
              <a:buNone/>
            </a:pPr>
            <a:r>
              <a:rPr lang="en-US" sz="8000" dirty="0" smtClean="0">
                <a:solidFill>
                  <a:schemeClr val="bg2">
                    <a:lumMod val="50000"/>
                  </a:schemeClr>
                </a:solidFill>
                <a:latin typeface="Arial" panose="020B0604020202020204" pitchFamily="34" charset="0"/>
                <a:cs typeface="Arial" panose="020B0604020202020204" pitchFamily="34" charset="0"/>
              </a:rPr>
              <a:t>E-mail</a:t>
            </a:r>
            <a:r>
              <a:rPr lang="en-US" sz="8000" dirty="0" smtClean="0">
                <a:latin typeface="Arial" panose="020B0604020202020204" pitchFamily="34" charset="0"/>
                <a:cs typeface="Arial" panose="020B0604020202020204" pitchFamily="34" charset="0"/>
              </a:rPr>
              <a:t>: </a:t>
            </a:r>
            <a:r>
              <a:rPr lang="en-US" sz="8000" u="sng" dirty="0" smtClean="0">
                <a:solidFill>
                  <a:schemeClr val="bg2">
                    <a:lumMod val="50000"/>
                  </a:schemeClr>
                </a:solidFill>
                <a:latin typeface="Arial" panose="020B0604020202020204" pitchFamily="34" charset="0"/>
                <a:cs typeface="Arial" panose="020B0604020202020204" pitchFamily="34" charset="0"/>
                <a:hlinkClick r:id="rId3"/>
              </a:rPr>
              <a:t>stefanol@kobaltlaw.co.uk</a:t>
            </a:r>
            <a:endParaRPr lang="en-GB" sz="8000" dirty="0" smtClean="0">
              <a:solidFill>
                <a:schemeClr val="bg2">
                  <a:lumMod val="50000"/>
                </a:schemeClr>
              </a:solidFill>
              <a:latin typeface="Arial" panose="020B0604020202020204" pitchFamily="34" charset="0"/>
              <a:cs typeface="Arial" panose="020B0604020202020204" pitchFamily="34" charset="0"/>
            </a:endParaRPr>
          </a:p>
          <a:p>
            <a:pPr algn="ctr">
              <a:buNone/>
            </a:pPr>
            <a:r>
              <a:rPr lang="en-US" sz="8000" dirty="0" smtClean="0">
                <a:solidFill>
                  <a:schemeClr val="bg2">
                    <a:lumMod val="50000"/>
                  </a:schemeClr>
                </a:solidFill>
                <a:latin typeface="Arial" panose="020B0604020202020204" pitchFamily="34" charset="0"/>
                <a:cs typeface="Arial" panose="020B0604020202020204" pitchFamily="34" charset="0"/>
              </a:rPr>
              <a:t>Web: </a:t>
            </a:r>
            <a:r>
              <a:rPr lang="en-US" sz="8000" u="sng" dirty="0" smtClean="0">
                <a:solidFill>
                  <a:schemeClr val="bg2">
                    <a:lumMod val="50000"/>
                  </a:schemeClr>
                </a:solidFill>
                <a:latin typeface="Arial" panose="020B0604020202020204" pitchFamily="34" charset="0"/>
                <a:cs typeface="Arial" panose="020B0604020202020204" pitchFamily="34" charset="0"/>
                <a:hlinkClick r:id="rId4"/>
              </a:rPr>
              <a:t>www.kobaltlaw.co.uk</a:t>
            </a:r>
            <a:endParaRPr lang="en-GB" sz="8000" dirty="0" smtClean="0">
              <a:solidFill>
                <a:schemeClr val="bg2">
                  <a:lumMod val="50000"/>
                </a:schemeClr>
              </a:solidFill>
              <a:latin typeface="Arial" panose="020B0604020202020204" pitchFamily="34" charset="0"/>
              <a:cs typeface="Arial" panose="020B0604020202020204" pitchFamily="34" charset="0"/>
            </a:endParaRPr>
          </a:p>
          <a:p>
            <a:pPr algn="ctr">
              <a:buNone/>
            </a:pPr>
            <a:r>
              <a:rPr lang="en-US" sz="8000" dirty="0" smtClean="0">
                <a:latin typeface="Arial" panose="020B0604020202020204" pitchFamily="34" charset="0"/>
                <a:cs typeface="Arial" panose="020B0604020202020204" pitchFamily="34" charset="0"/>
              </a:rPr>
              <a:t>Skype: </a:t>
            </a:r>
            <a:r>
              <a:rPr lang="en-US" sz="8000" dirty="0" err="1" smtClean="0">
                <a:latin typeface="Arial" panose="020B0604020202020204" pitchFamily="34" charset="0"/>
                <a:cs typeface="Arial" panose="020B0604020202020204" pitchFamily="34" charset="0"/>
              </a:rPr>
              <a:t>stefano.kobalt</a:t>
            </a:r>
            <a:endParaRPr lang="en-GB" sz="8000" dirty="0" smtClean="0">
              <a:latin typeface="Arial" panose="020B0604020202020204" pitchFamily="34" charset="0"/>
              <a:cs typeface="Arial" panose="020B0604020202020204" pitchFamily="34" charset="0"/>
            </a:endParaRPr>
          </a:p>
          <a:p>
            <a:pPr algn="ctr">
              <a:buNone/>
            </a:pPr>
            <a:r>
              <a:rPr lang="en-US" sz="8000" dirty="0" smtClean="0">
                <a:latin typeface="Arial" panose="020B0604020202020204" pitchFamily="34" charset="0"/>
                <a:cs typeface="Arial" panose="020B0604020202020204" pitchFamily="34" charset="0"/>
              </a:rPr>
              <a:t> </a:t>
            </a:r>
            <a:endParaRPr lang="en-GB" sz="8000" dirty="0" smtClean="0">
              <a:latin typeface="Arial" panose="020B0604020202020204" pitchFamily="34" charset="0"/>
              <a:cs typeface="Arial" panose="020B0604020202020204" pitchFamily="34" charset="0"/>
            </a:endParaRPr>
          </a:p>
          <a:p>
            <a:pPr algn="ctr">
              <a:buNone/>
            </a:pPr>
            <a:r>
              <a:rPr lang="en-US" sz="8000" dirty="0" err="1" smtClean="0">
                <a:latin typeface="Arial" panose="020B0604020202020204" pitchFamily="34" charset="0"/>
                <a:cs typeface="Arial" panose="020B0604020202020204" pitchFamily="34" charset="0"/>
              </a:rPr>
              <a:t>Kobalt</a:t>
            </a:r>
            <a:r>
              <a:rPr lang="en-US" sz="8000" dirty="0" smtClean="0">
                <a:latin typeface="Arial" panose="020B0604020202020204" pitchFamily="34" charset="0"/>
                <a:cs typeface="Arial" panose="020B0604020202020204" pitchFamily="34" charset="0"/>
              </a:rPr>
              <a:t> Law LLP</a:t>
            </a:r>
            <a:endParaRPr lang="en-GB" sz="8000" dirty="0" smtClean="0">
              <a:latin typeface="Arial" panose="020B0604020202020204" pitchFamily="34" charset="0"/>
              <a:cs typeface="Arial" panose="020B0604020202020204" pitchFamily="34" charset="0"/>
            </a:endParaRPr>
          </a:p>
          <a:p>
            <a:pPr algn="ctr">
              <a:buNone/>
            </a:pPr>
            <a:r>
              <a:rPr lang="en-US" sz="8000" dirty="0" smtClean="0">
                <a:latin typeface="Arial" panose="020B0604020202020204" pitchFamily="34" charset="0"/>
                <a:cs typeface="Arial" panose="020B0604020202020204" pitchFamily="34" charset="0"/>
              </a:rPr>
              <a:t>Registered Office:</a:t>
            </a:r>
            <a:endParaRPr lang="en-GB" sz="8000" dirty="0" smtClean="0">
              <a:latin typeface="Arial" panose="020B0604020202020204" pitchFamily="34" charset="0"/>
              <a:cs typeface="Arial" panose="020B0604020202020204" pitchFamily="34" charset="0"/>
            </a:endParaRPr>
          </a:p>
          <a:p>
            <a:pPr algn="ctr">
              <a:buNone/>
            </a:pPr>
            <a:r>
              <a:rPr lang="en-US" sz="8000" dirty="0" smtClean="0">
                <a:latin typeface="Arial" panose="020B0604020202020204" pitchFamily="34" charset="0"/>
                <a:cs typeface="Arial" panose="020B0604020202020204" pitchFamily="34" charset="0"/>
              </a:rPr>
              <a:t>Office 5</a:t>
            </a:r>
            <a:endParaRPr lang="en-GB" sz="8000" dirty="0" smtClean="0">
              <a:latin typeface="Arial" panose="020B0604020202020204" pitchFamily="34" charset="0"/>
              <a:cs typeface="Arial" panose="020B0604020202020204" pitchFamily="34" charset="0"/>
            </a:endParaRPr>
          </a:p>
          <a:p>
            <a:pPr algn="ctr">
              <a:buNone/>
            </a:pPr>
            <a:r>
              <a:rPr lang="en-US" sz="8000" dirty="0" smtClean="0">
                <a:latin typeface="Arial" panose="020B0604020202020204" pitchFamily="34" charset="0"/>
                <a:cs typeface="Arial" panose="020B0604020202020204" pitchFamily="34" charset="0"/>
              </a:rPr>
              <a:t>Fairbank Studios</a:t>
            </a:r>
            <a:endParaRPr lang="en-GB" sz="8000" dirty="0" smtClean="0">
              <a:latin typeface="Arial" panose="020B0604020202020204" pitchFamily="34" charset="0"/>
              <a:cs typeface="Arial" panose="020B0604020202020204" pitchFamily="34" charset="0"/>
            </a:endParaRPr>
          </a:p>
          <a:p>
            <a:pPr algn="ctr">
              <a:buNone/>
            </a:pPr>
            <a:r>
              <a:rPr lang="en-US" sz="8000" dirty="0" smtClean="0">
                <a:latin typeface="Arial" panose="020B0604020202020204" pitchFamily="34" charset="0"/>
                <a:cs typeface="Arial" panose="020B0604020202020204" pitchFamily="34" charset="0"/>
              </a:rPr>
              <a:t>75/81 Burnaby Street</a:t>
            </a:r>
            <a:endParaRPr lang="en-GB" sz="8000" dirty="0" smtClean="0">
              <a:latin typeface="Arial" panose="020B0604020202020204" pitchFamily="34" charset="0"/>
              <a:cs typeface="Arial" panose="020B0604020202020204" pitchFamily="34" charset="0"/>
            </a:endParaRPr>
          </a:p>
          <a:p>
            <a:pPr algn="ctr">
              <a:buNone/>
            </a:pPr>
            <a:r>
              <a:rPr lang="en-US" sz="8000" dirty="0" smtClean="0">
                <a:latin typeface="Arial" panose="020B0604020202020204" pitchFamily="34" charset="0"/>
                <a:cs typeface="Arial" panose="020B0604020202020204" pitchFamily="34" charset="0"/>
              </a:rPr>
              <a:t>Chelsea</a:t>
            </a:r>
            <a:endParaRPr lang="en-GB" sz="8000" dirty="0" smtClean="0">
              <a:latin typeface="Arial" panose="020B0604020202020204" pitchFamily="34" charset="0"/>
              <a:cs typeface="Arial" panose="020B0604020202020204" pitchFamily="34" charset="0"/>
            </a:endParaRPr>
          </a:p>
          <a:p>
            <a:pPr algn="ctr">
              <a:buNone/>
            </a:pPr>
            <a:r>
              <a:rPr lang="en-US" sz="8000" dirty="0" smtClean="0">
                <a:latin typeface="Arial" panose="020B0604020202020204" pitchFamily="34" charset="0"/>
                <a:cs typeface="Arial" panose="020B0604020202020204" pitchFamily="34" charset="0"/>
              </a:rPr>
              <a:t>London</a:t>
            </a:r>
            <a:endParaRPr lang="en-GB" sz="8000" dirty="0" smtClean="0">
              <a:latin typeface="Arial" panose="020B0604020202020204" pitchFamily="34" charset="0"/>
              <a:cs typeface="Arial" panose="020B0604020202020204" pitchFamily="34" charset="0"/>
            </a:endParaRPr>
          </a:p>
          <a:p>
            <a:pPr algn="ctr">
              <a:buNone/>
            </a:pPr>
            <a:r>
              <a:rPr lang="en-US" sz="8000" dirty="0" smtClean="0">
                <a:latin typeface="Arial" panose="020B0604020202020204" pitchFamily="34" charset="0"/>
                <a:cs typeface="Arial" panose="020B0604020202020204" pitchFamily="34" charset="0"/>
              </a:rPr>
              <a:t>SW10 0NS</a:t>
            </a:r>
            <a:endParaRPr lang="en-GB" sz="8000" dirty="0" smtClean="0">
              <a:latin typeface="Arial" panose="020B0604020202020204" pitchFamily="34" charset="0"/>
              <a:cs typeface="Arial" panose="020B0604020202020204" pitchFamily="34" charset="0"/>
            </a:endParaRPr>
          </a:p>
          <a:p>
            <a:pPr algn="ctr"/>
            <a:endParaRPr lang="en-GB" sz="8000" dirty="0" smtClean="0"/>
          </a:p>
        </p:txBody>
      </p:sp>
      <p:sp>
        <p:nvSpPr>
          <p:cNvPr id="3" name="Title 2"/>
          <p:cNvSpPr>
            <a:spLocks noGrp="1"/>
          </p:cNvSpPr>
          <p:nvPr>
            <p:ph type="title"/>
          </p:nvPr>
        </p:nvSpPr>
        <p:spPr>
          <a:xfrm flipV="1">
            <a:off x="1676400" y="-1398531"/>
            <a:ext cx="8077200" cy="45719"/>
          </a:xfrm>
        </p:spPr>
        <p:txBody>
          <a:bodyPr>
            <a:normAutofit fontScale="90000"/>
          </a:bodyPr>
          <a:lstStyle/>
          <a:p>
            <a:endParaRPr lang="en-GB" dirty="0"/>
          </a:p>
        </p:txBody>
      </p:sp>
      <p:pic>
        <p:nvPicPr>
          <p:cNvPr id="5" name="Picture 4"/>
          <p:cNvPicPr>
            <a:picLocks noChangeAspect="1" noChangeArrowheads="1"/>
          </p:cNvPicPr>
          <p:nvPr/>
        </p:nvPicPr>
        <p:blipFill>
          <a:blip r:embed="rId5" cstate="print"/>
          <a:srcRect/>
          <a:stretch>
            <a:fillRect/>
          </a:stretch>
        </p:blipFill>
        <p:spPr bwMode="auto">
          <a:xfrm>
            <a:off x="1295400" y="256399"/>
            <a:ext cx="6248400" cy="18772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81200"/>
            <a:ext cx="8077200" cy="4026091"/>
          </a:xfrm>
        </p:spPr>
        <p:txBody>
          <a:bodyPr/>
          <a:lstStyle/>
          <a:p>
            <a:endParaRPr lang="en-GB" dirty="0"/>
          </a:p>
        </p:txBody>
      </p:sp>
      <p:sp>
        <p:nvSpPr>
          <p:cNvPr id="3" name="Title 2"/>
          <p:cNvSpPr>
            <a:spLocks noGrp="1"/>
          </p:cNvSpPr>
          <p:nvPr>
            <p:ph type="title"/>
          </p:nvPr>
        </p:nvSpPr>
        <p:spPr>
          <a:xfrm>
            <a:off x="838200" y="380999"/>
            <a:ext cx="7848600" cy="1384110"/>
          </a:xfrm>
        </p:spPr>
        <p:txBody>
          <a:bodyPr>
            <a:normAutofit fontScale="90000"/>
          </a:bodyPr>
          <a:lstStyle/>
          <a:p>
            <a:r>
              <a:rPr lang="en-GB" sz="4400" dirty="0" smtClean="0">
                <a:solidFill>
                  <a:schemeClr val="accent1">
                    <a:lumMod val="75000"/>
                  </a:schemeClr>
                </a:solidFill>
              </a:rPr>
              <a:t/>
            </a:r>
            <a:br>
              <a:rPr lang="en-GB" sz="4400" dirty="0" smtClean="0">
                <a:solidFill>
                  <a:schemeClr val="accent1">
                    <a:lumMod val="75000"/>
                  </a:schemeClr>
                </a:solidFill>
              </a:rPr>
            </a:br>
            <a:r>
              <a:rPr lang="en-GB" sz="3600" u="sng" dirty="0" smtClean="0">
                <a:solidFill>
                  <a:schemeClr val="accent1">
                    <a:lumMod val="75000"/>
                  </a:schemeClr>
                </a:solidFill>
              </a:rPr>
              <a:t>DIFFERENCE BETWEEN MAKING A WILL IN ENGLAND &amp; WALES AND FRANCE</a:t>
            </a:r>
            <a:r>
              <a:rPr lang="en-GB" sz="3600" dirty="0" smtClean="0">
                <a:solidFill>
                  <a:schemeClr val="accent1">
                    <a:lumMod val="75000"/>
                  </a:schemeClr>
                </a:solidFill>
              </a:rPr>
              <a:t/>
            </a:r>
            <a:br>
              <a:rPr lang="en-GB" sz="3600" dirty="0" smtClean="0">
                <a:solidFill>
                  <a:schemeClr val="accent1">
                    <a:lumMod val="75000"/>
                  </a:schemeClr>
                </a:solidFill>
              </a:rPr>
            </a:br>
            <a:endParaRPr lang="en-GB" sz="3600" dirty="0"/>
          </a:p>
        </p:txBody>
      </p:sp>
      <p:pic>
        <p:nvPicPr>
          <p:cNvPr id="4" name="Picture 3"/>
          <p:cNvPicPr>
            <a:picLocks noChangeAspect="1" noChangeArrowheads="1"/>
          </p:cNvPicPr>
          <p:nvPr/>
        </p:nvPicPr>
        <p:blipFill>
          <a:blip r:embed="rId2" cstate="print"/>
          <a:srcRect/>
          <a:stretch>
            <a:fillRect/>
          </a:stretch>
        </p:blipFill>
        <p:spPr bwMode="auto">
          <a:xfrm>
            <a:off x="6172200" y="5965184"/>
            <a:ext cx="2971800" cy="892816"/>
          </a:xfrm>
          <a:prstGeom prst="rect">
            <a:avLst/>
          </a:prstGeom>
          <a:noFill/>
          <a:ln w="9525">
            <a:noFill/>
            <a:miter lim="800000"/>
            <a:headEnd/>
            <a:tailEnd/>
          </a:ln>
        </p:spPr>
      </p:pic>
      <p:sp>
        <p:nvSpPr>
          <p:cNvPr id="5" name="Rounded Rectangle 4"/>
          <p:cNvSpPr/>
          <p:nvPr/>
        </p:nvSpPr>
        <p:spPr>
          <a:xfrm>
            <a:off x="762000" y="1981200"/>
            <a:ext cx="3352800" cy="39839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buFontTx/>
              <a:buChar char="•"/>
            </a:pPr>
            <a:r>
              <a:rPr lang="en-US" dirty="0" smtClean="0">
                <a:solidFill>
                  <a:schemeClr val="tx1"/>
                </a:solidFill>
                <a:latin typeface="Arial" pitchFamily="34" charset="0"/>
                <a:ea typeface="Times New Roman" pitchFamily="18" charset="0"/>
                <a:cs typeface="Arial" pitchFamily="34" charset="0"/>
              </a:rPr>
              <a:t>If you are a </a:t>
            </a:r>
            <a:r>
              <a:rPr lang="en-US" b="1" dirty="0" smtClean="0">
                <a:solidFill>
                  <a:schemeClr val="tx1"/>
                </a:solidFill>
                <a:latin typeface="Arial" pitchFamily="34" charset="0"/>
                <a:ea typeface="Times New Roman" pitchFamily="18" charset="0"/>
                <a:cs typeface="Arial" pitchFamily="34" charset="0"/>
              </a:rPr>
              <a:t>UK resident</a:t>
            </a:r>
            <a:r>
              <a:rPr lang="en-US" dirty="0" smtClean="0">
                <a:solidFill>
                  <a:schemeClr val="tx1"/>
                </a:solidFill>
                <a:latin typeface="Arial" pitchFamily="34" charset="0"/>
                <a:ea typeface="Times New Roman" pitchFamily="18" charset="0"/>
                <a:cs typeface="Arial" pitchFamily="34" charset="0"/>
              </a:rPr>
              <a:t> and own a property in France, when you pass away </a:t>
            </a:r>
            <a:r>
              <a:rPr lang="en-US" b="1" dirty="0" smtClean="0">
                <a:solidFill>
                  <a:schemeClr val="tx1"/>
                </a:solidFill>
                <a:latin typeface="Arial" pitchFamily="34" charset="0"/>
                <a:ea typeface="Times New Roman" pitchFamily="18" charset="0"/>
                <a:cs typeface="Arial" pitchFamily="34" charset="0"/>
              </a:rPr>
              <a:t>your estate will be taxed in the UK on your worldwide moveable assets</a:t>
            </a:r>
            <a:r>
              <a:rPr lang="en-US" dirty="0" smtClean="0">
                <a:solidFill>
                  <a:schemeClr val="tx1"/>
                </a:solidFill>
                <a:latin typeface="Arial" pitchFamily="34" charset="0"/>
                <a:ea typeface="Times New Roman" pitchFamily="18" charset="0"/>
                <a:cs typeface="Arial" pitchFamily="34" charset="0"/>
              </a:rPr>
              <a:t>. </a:t>
            </a:r>
            <a:br>
              <a:rPr lang="en-US" dirty="0" smtClean="0">
                <a:solidFill>
                  <a:schemeClr val="tx1"/>
                </a:solidFill>
                <a:latin typeface="Arial" pitchFamily="34" charset="0"/>
                <a:ea typeface="Times New Roman" pitchFamily="18" charset="0"/>
                <a:cs typeface="Arial" pitchFamily="34" charset="0"/>
              </a:rPr>
            </a:br>
            <a:r>
              <a:rPr lang="en-US" dirty="0" smtClean="0">
                <a:solidFill>
                  <a:schemeClr val="tx1"/>
                </a:solidFill>
                <a:latin typeface="Arial" pitchFamily="34" charset="0"/>
                <a:ea typeface="Times New Roman" pitchFamily="18" charset="0"/>
                <a:cs typeface="Arial" pitchFamily="34" charset="0"/>
              </a:rPr>
              <a:t>However, </a:t>
            </a:r>
            <a:r>
              <a:rPr lang="en-US" b="1" dirty="0" smtClean="0">
                <a:solidFill>
                  <a:schemeClr val="tx1"/>
                </a:solidFill>
                <a:latin typeface="Arial" pitchFamily="34" charset="0"/>
                <a:ea typeface="Times New Roman" pitchFamily="18" charset="0"/>
                <a:cs typeface="Arial" pitchFamily="34" charset="0"/>
              </a:rPr>
              <a:t>your property in France will </a:t>
            </a:r>
            <a:r>
              <a:rPr lang="en-US" b="1" dirty="0" smtClean="0">
                <a:solidFill>
                  <a:schemeClr val="tx1"/>
                </a:solidFill>
                <a:latin typeface="Arial" pitchFamily="34" charset="0"/>
                <a:ea typeface="Times New Roman" pitchFamily="18" charset="0"/>
                <a:cs typeface="Arial" pitchFamily="34" charset="0"/>
              </a:rPr>
              <a:t>have to be declared to the tax authorities in France and be </a:t>
            </a:r>
            <a:r>
              <a:rPr lang="en-US" b="1" dirty="0" smtClean="0">
                <a:solidFill>
                  <a:schemeClr val="tx1"/>
                </a:solidFill>
                <a:latin typeface="Arial" pitchFamily="34" charset="0"/>
                <a:ea typeface="Times New Roman" pitchFamily="18" charset="0"/>
                <a:cs typeface="Arial" pitchFamily="34" charset="0"/>
              </a:rPr>
              <a:t>subject to French </a:t>
            </a:r>
            <a:r>
              <a:rPr lang="en-US" b="1" dirty="0" smtClean="0">
                <a:solidFill>
                  <a:schemeClr val="tx1"/>
                </a:solidFill>
                <a:latin typeface="Arial" pitchFamily="34" charset="0"/>
                <a:ea typeface="Times New Roman" pitchFamily="18" charset="0"/>
                <a:cs typeface="Arial" pitchFamily="34" charset="0"/>
              </a:rPr>
              <a:t>succession </a:t>
            </a:r>
            <a:r>
              <a:rPr lang="en-US" b="1" dirty="0" smtClean="0">
                <a:solidFill>
                  <a:schemeClr val="tx1"/>
                </a:solidFill>
                <a:latin typeface="Arial" pitchFamily="34" charset="0"/>
                <a:ea typeface="Times New Roman" pitchFamily="18" charset="0"/>
                <a:cs typeface="Arial" pitchFamily="34" charset="0"/>
              </a:rPr>
              <a:t>tax</a:t>
            </a:r>
            <a:r>
              <a:rPr lang="en-US" dirty="0" smtClean="0">
                <a:solidFill>
                  <a:schemeClr val="tx1"/>
                </a:solidFill>
                <a:latin typeface="Arial" pitchFamily="34" charset="0"/>
                <a:ea typeface="Times New Roman" pitchFamily="18" charset="0"/>
                <a:cs typeface="Arial" pitchFamily="34" charset="0"/>
              </a:rPr>
              <a:t>.</a:t>
            </a:r>
            <a:endParaRPr lang="en-US" sz="2800" dirty="0" smtClean="0">
              <a:solidFill>
                <a:schemeClr val="tx1"/>
              </a:solidFill>
              <a:latin typeface="Arial" pitchFamily="34" charset="0"/>
              <a:cs typeface="Arial" pitchFamily="34" charset="0"/>
            </a:endParaRPr>
          </a:p>
        </p:txBody>
      </p:sp>
      <p:sp>
        <p:nvSpPr>
          <p:cNvPr id="8" name="Rounded Rectangle 7"/>
          <p:cNvSpPr/>
          <p:nvPr/>
        </p:nvSpPr>
        <p:spPr>
          <a:xfrm>
            <a:off x="4876800" y="1981200"/>
            <a:ext cx="3429000" cy="39839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buFontTx/>
              <a:buChar char="•"/>
            </a:pPr>
            <a:r>
              <a:rPr lang="en-US" dirty="0" smtClean="0">
                <a:solidFill>
                  <a:schemeClr val="tx1"/>
                </a:solidFill>
                <a:latin typeface="Arial" pitchFamily="34" charset="0"/>
                <a:ea typeface="Times New Roman" pitchFamily="18" charset="0"/>
                <a:cs typeface="Arial" pitchFamily="34" charset="0"/>
              </a:rPr>
              <a:t>If you are a </a:t>
            </a:r>
            <a:r>
              <a:rPr lang="en-US" b="1" dirty="0" smtClean="0">
                <a:solidFill>
                  <a:schemeClr val="tx1"/>
                </a:solidFill>
                <a:latin typeface="Arial" pitchFamily="34" charset="0"/>
                <a:ea typeface="Times New Roman" pitchFamily="18" charset="0"/>
                <a:cs typeface="Arial" pitchFamily="34" charset="0"/>
              </a:rPr>
              <a:t>French resident</a:t>
            </a:r>
            <a:r>
              <a:rPr lang="en-US" dirty="0" smtClean="0">
                <a:solidFill>
                  <a:schemeClr val="tx1"/>
                </a:solidFill>
                <a:latin typeface="Arial" pitchFamily="34" charset="0"/>
                <a:ea typeface="Times New Roman" pitchFamily="18" charset="0"/>
                <a:cs typeface="Arial" pitchFamily="34" charset="0"/>
              </a:rPr>
              <a:t>, when you pass away </a:t>
            </a:r>
            <a:r>
              <a:rPr lang="en-US" b="1" dirty="0" smtClean="0">
                <a:solidFill>
                  <a:schemeClr val="tx1"/>
                </a:solidFill>
                <a:latin typeface="Arial" pitchFamily="34" charset="0"/>
                <a:ea typeface="Times New Roman" pitchFamily="18" charset="0"/>
                <a:cs typeface="Arial" pitchFamily="34" charset="0"/>
              </a:rPr>
              <a:t>French succession/inheritance tax will apply to your worldwide assets</a:t>
            </a:r>
            <a:r>
              <a:rPr lang="en-US" dirty="0" smtClean="0">
                <a:solidFill>
                  <a:schemeClr val="tx1"/>
                </a:solidFill>
                <a:latin typeface="Arial" pitchFamily="34" charset="0"/>
                <a:ea typeface="Times New Roman" pitchFamily="18" charset="0"/>
                <a:cs typeface="Arial" pitchFamily="34" charset="0"/>
              </a:rPr>
              <a:t>. If you still have </a:t>
            </a:r>
            <a:r>
              <a:rPr lang="en-US" b="1" dirty="0" smtClean="0">
                <a:solidFill>
                  <a:schemeClr val="tx1"/>
                </a:solidFill>
                <a:latin typeface="Arial" pitchFamily="34" charset="0"/>
                <a:ea typeface="Times New Roman" pitchFamily="18" charset="0"/>
                <a:cs typeface="Arial" pitchFamily="34" charset="0"/>
              </a:rPr>
              <a:t>UK assets</a:t>
            </a:r>
            <a:r>
              <a:rPr lang="en-US" dirty="0" smtClean="0">
                <a:solidFill>
                  <a:schemeClr val="tx1"/>
                </a:solidFill>
                <a:latin typeface="Arial" pitchFamily="34" charset="0"/>
                <a:ea typeface="Times New Roman" pitchFamily="18" charset="0"/>
                <a:cs typeface="Arial" pitchFamily="34" charset="0"/>
              </a:rPr>
              <a:t>, it </a:t>
            </a:r>
            <a:r>
              <a:rPr lang="en-US" b="1" dirty="0" smtClean="0">
                <a:solidFill>
                  <a:schemeClr val="tx1"/>
                </a:solidFill>
                <a:latin typeface="Arial" pitchFamily="34" charset="0"/>
                <a:ea typeface="Times New Roman" pitchFamily="18" charset="0"/>
                <a:cs typeface="Arial" pitchFamily="34" charset="0"/>
              </a:rPr>
              <a:t>may b</a:t>
            </a:r>
            <a:r>
              <a:rPr lang="en-US" dirty="0" smtClean="0">
                <a:solidFill>
                  <a:schemeClr val="tx1"/>
                </a:solidFill>
                <a:latin typeface="Arial" pitchFamily="34" charset="0"/>
                <a:ea typeface="Times New Roman" pitchFamily="18" charset="0"/>
                <a:cs typeface="Arial" pitchFamily="34" charset="0"/>
              </a:rPr>
              <a:t>e that you will also </a:t>
            </a:r>
            <a:r>
              <a:rPr lang="en-US" b="1" dirty="0" smtClean="0">
                <a:solidFill>
                  <a:schemeClr val="tx1"/>
                </a:solidFill>
                <a:latin typeface="Arial" pitchFamily="34" charset="0"/>
                <a:ea typeface="Times New Roman" pitchFamily="18" charset="0"/>
                <a:cs typeface="Arial" pitchFamily="34" charset="0"/>
              </a:rPr>
              <a:t>pay some inheritance tax in the UK</a:t>
            </a:r>
            <a:r>
              <a:rPr lang="en-US" dirty="0" smtClean="0">
                <a:solidFill>
                  <a:schemeClr val="tx1"/>
                </a:solidFill>
                <a:latin typeface="Arial" pitchFamily="34" charset="0"/>
                <a:ea typeface="Times New Roman" pitchFamily="18" charset="0"/>
                <a:cs typeface="Arial" pitchFamily="34" charset="0"/>
              </a:rPr>
              <a:t>, however t</a:t>
            </a:r>
            <a:r>
              <a:rPr lang="en-US" b="1" dirty="0" smtClean="0">
                <a:solidFill>
                  <a:schemeClr val="tx1"/>
                </a:solidFill>
                <a:latin typeface="Arial" pitchFamily="34" charset="0"/>
                <a:ea typeface="Times New Roman" pitchFamily="18" charset="0"/>
                <a:cs typeface="Arial" pitchFamily="34" charset="0"/>
              </a:rPr>
              <a:t>here is a double tax treaty in place to ensure that you do not pay tax twice on the same</a:t>
            </a:r>
            <a:br>
              <a:rPr lang="en-US" b="1" dirty="0" smtClean="0">
                <a:solidFill>
                  <a:schemeClr val="tx1"/>
                </a:solidFill>
                <a:latin typeface="Arial" pitchFamily="34" charset="0"/>
                <a:ea typeface="Times New Roman" pitchFamily="18" charset="0"/>
                <a:cs typeface="Arial" pitchFamily="34" charset="0"/>
              </a:rPr>
            </a:br>
            <a:r>
              <a:rPr lang="en-US" b="1" dirty="0" smtClean="0">
                <a:solidFill>
                  <a:schemeClr val="tx1"/>
                </a:solidFill>
                <a:latin typeface="Arial" pitchFamily="34" charset="0"/>
                <a:ea typeface="Times New Roman" pitchFamily="18" charset="0"/>
                <a:cs typeface="Arial" pitchFamily="34" charset="0"/>
              </a:rPr>
              <a:t>   assets.</a:t>
            </a:r>
            <a:endParaRPr lang="en-US" sz="28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81329"/>
            <a:ext cx="8153400" cy="4483856"/>
          </a:xfrm>
        </p:spPr>
        <p:txBody>
          <a:bodyPr/>
          <a:lstStyle/>
          <a:p>
            <a:pPr algn="ctr"/>
            <a:endParaRPr lang="en-GB" dirty="0" smtClean="0">
              <a:solidFill>
                <a:schemeClr val="accent1"/>
              </a:solidFill>
            </a:endParaRPr>
          </a:p>
          <a:p>
            <a:pPr algn="ctr">
              <a:buNone/>
            </a:pPr>
            <a:r>
              <a:rPr lang="en-GB" dirty="0" smtClean="0">
                <a:solidFill>
                  <a:schemeClr val="accent1"/>
                </a:solidFill>
              </a:rPr>
              <a:t> DEFINITION OF </a:t>
            </a:r>
            <a:r>
              <a:rPr lang="en-GB" dirty="0" smtClean="0">
                <a:solidFill>
                  <a:schemeClr val="accent1"/>
                </a:solidFill>
                <a:latin typeface="Arial" panose="020B0604020202020204" pitchFamily="34" charset="0"/>
                <a:cs typeface="Arial" panose="020B0604020202020204" pitchFamily="34" charset="0"/>
              </a:rPr>
              <a:t>A NON-FRENCH RESIDENT </a:t>
            </a:r>
            <a:endParaRPr lang="en-GB" dirty="0">
              <a:solidFill>
                <a:schemeClr val="accent1"/>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274638"/>
            <a:ext cx="8229600" cy="1554162"/>
          </a:xfrm>
        </p:spPr>
        <p:txBody>
          <a:bodyPr>
            <a:normAutofit fontScale="90000"/>
          </a:bodyPr>
          <a:lstStyle/>
          <a:p>
            <a:pPr algn="ctr"/>
            <a:r>
              <a:rPr lang="en-GB" sz="4000" dirty="0" smtClean="0">
                <a:solidFill>
                  <a:schemeClr val="accent1">
                    <a:lumMod val="75000"/>
                  </a:schemeClr>
                </a:solidFill>
              </a:rPr>
              <a:t/>
            </a:r>
            <a:br>
              <a:rPr lang="en-GB" sz="4000" dirty="0" smtClean="0">
                <a:solidFill>
                  <a:schemeClr val="accent1">
                    <a:lumMod val="75000"/>
                  </a:schemeClr>
                </a:solidFill>
              </a:rPr>
            </a:br>
            <a:r>
              <a:rPr lang="en-GB" sz="3600" u="sng" dirty="0" smtClean="0">
                <a:solidFill>
                  <a:schemeClr val="accent1">
                    <a:lumMod val="75000"/>
                  </a:schemeClr>
                </a:solidFill>
                <a:latin typeface="Arial" panose="020B0604020202020204" pitchFamily="34" charset="0"/>
                <a:cs typeface="Arial" panose="020B0604020202020204" pitchFamily="34" charset="0"/>
              </a:rPr>
              <a:t>DIFFERENCE BETWEEN MAKING A WILL IN ENGLAND &amp; WALES AND FRANCE</a:t>
            </a:r>
            <a:r>
              <a:rPr lang="en-GB" sz="4000" dirty="0" smtClean="0">
                <a:solidFill>
                  <a:schemeClr val="accent1">
                    <a:lumMod val="75000"/>
                  </a:schemeClr>
                </a:solidFill>
              </a:rPr>
              <a:t/>
            </a:r>
            <a:br>
              <a:rPr lang="en-GB" sz="4000" dirty="0" smtClean="0">
                <a:solidFill>
                  <a:schemeClr val="accent1">
                    <a:lumMod val="75000"/>
                  </a:schemeClr>
                </a:solidFill>
              </a:rPr>
            </a:br>
            <a:endParaRPr lang="en-GB" dirty="0"/>
          </a:p>
        </p:txBody>
      </p:sp>
      <p:sp>
        <p:nvSpPr>
          <p:cNvPr id="4" name="Down Arrow 3"/>
          <p:cNvSpPr/>
          <p:nvPr/>
        </p:nvSpPr>
        <p:spPr>
          <a:xfrm>
            <a:off x="4267200" y="2514600"/>
            <a:ext cx="274319"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609600" y="3276600"/>
            <a:ext cx="7848600" cy="2590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buFont typeface="Arial" pitchFamily="34" charset="0"/>
              <a:buChar char="•"/>
            </a:pPr>
            <a:r>
              <a:rPr lang="en-US" b="1" dirty="0" smtClean="0">
                <a:solidFill>
                  <a:schemeClr val="bg2"/>
                </a:solidFill>
                <a:latin typeface="Arial" pitchFamily="34" charset="0"/>
                <a:ea typeface="Calibri" pitchFamily="34" charset="0"/>
                <a:cs typeface="Arial" pitchFamily="34" charset="0"/>
              </a:rPr>
              <a:t>Your principal residence is located outside France.</a:t>
            </a:r>
          </a:p>
          <a:p>
            <a:pPr marL="0" lvl="1" algn="just">
              <a:buFont typeface="Arial" pitchFamily="34" charset="0"/>
              <a:buChar char="•"/>
            </a:pPr>
            <a:endParaRPr lang="en-GB" dirty="0" smtClean="0">
              <a:solidFill>
                <a:schemeClr val="bg2"/>
              </a:solidFill>
              <a:latin typeface="Arial" pitchFamily="34" charset="0"/>
              <a:cs typeface="Arial" pitchFamily="34" charset="0"/>
            </a:endParaRPr>
          </a:p>
          <a:p>
            <a:pPr marL="0" lvl="1" algn="just">
              <a:buFont typeface="Arial" pitchFamily="34" charset="0"/>
              <a:buChar char="•"/>
            </a:pPr>
            <a:r>
              <a:rPr lang="en-US" b="1" dirty="0" smtClean="0">
                <a:solidFill>
                  <a:schemeClr val="bg2"/>
                </a:solidFill>
                <a:latin typeface="Arial" pitchFamily="34" charset="0"/>
                <a:ea typeface="Calibri" pitchFamily="34" charset="0"/>
                <a:cs typeface="Arial" pitchFamily="34" charset="0"/>
              </a:rPr>
              <a:t>You spend less than 183 days per year in France</a:t>
            </a:r>
          </a:p>
          <a:p>
            <a:pPr marL="0" lvl="1" algn="just">
              <a:buFont typeface="Arial" pitchFamily="34" charset="0"/>
              <a:buChar char="•"/>
            </a:pPr>
            <a:endParaRPr lang="en-GB" dirty="0" smtClean="0">
              <a:solidFill>
                <a:schemeClr val="bg2"/>
              </a:solidFill>
              <a:latin typeface="Arial" pitchFamily="34" charset="0"/>
              <a:cs typeface="Arial" pitchFamily="34" charset="0"/>
            </a:endParaRPr>
          </a:p>
          <a:p>
            <a:pPr lvl="0" algn="just">
              <a:buFont typeface="Arial" pitchFamily="34" charset="0"/>
              <a:buChar char="•"/>
            </a:pPr>
            <a:r>
              <a:rPr lang="en-US" b="1" dirty="0" smtClean="0">
                <a:solidFill>
                  <a:schemeClr val="bg2"/>
                </a:solidFill>
                <a:latin typeface="Arial" pitchFamily="34" charset="0"/>
                <a:ea typeface="Calibri" pitchFamily="34" charset="0"/>
                <a:cs typeface="Arial" pitchFamily="34" charset="0"/>
              </a:rPr>
              <a:t>Your main income is not in France</a:t>
            </a:r>
          </a:p>
          <a:p>
            <a:pPr lvl="0" algn="just">
              <a:buFont typeface="Arial" pitchFamily="34" charset="0"/>
              <a:buChar char="•"/>
            </a:pPr>
            <a:endParaRPr lang="en-GB" dirty="0" smtClean="0">
              <a:solidFill>
                <a:schemeClr val="bg2"/>
              </a:solidFill>
              <a:latin typeface="Arial" pitchFamily="34" charset="0"/>
              <a:cs typeface="Arial" pitchFamily="34" charset="0"/>
            </a:endParaRPr>
          </a:p>
          <a:p>
            <a:pPr lvl="0" algn="just">
              <a:buFont typeface="Arial" pitchFamily="34" charset="0"/>
              <a:buChar char="•"/>
            </a:pPr>
            <a:r>
              <a:rPr lang="en-US" b="1" dirty="0" smtClean="0">
                <a:solidFill>
                  <a:schemeClr val="bg2"/>
                </a:solidFill>
                <a:latin typeface="Arial" pitchFamily="34" charset="0"/>
                <a:ea typeface="Calibri" pitchFamily="34" charset="0"/>
                <a:cs typeface="Arial" pitchFamily="34" charset="0"/>
              </a:rPr>
              <a:t>You have been specifically deemed to be a non-French resident by a double tax treaty signed between the countries.</a:t>
            </a:r>
            <a:endParaRPr lang="en-US" dirty="0" smtClean="0">
              <a:solidFill>
                <a:schemeClr val="bg2"/>
              </a:solidFill>
              <a:latin typeface="Arial" pitchFamily="34" charset="0"/>
              <a:cs typeface="Arial" pitchFamily="34" charset="0"/>
            </a:endParaRPr>
          </a:p>
          <a:p>
            <a:pPr algn="just">
              <a:buFont typeface="Arial" pitchFamily="34" charset="0"/>
              <a:buChar char="•"/>
            </a:pPr>
            <a:endParaRPr lang="en-GB" dirty="0">
              <a:solidFill>
                <a:schemeClr val="bg2"/>
              </a:solidFill>
            </a:endParaRPr>
          </a:p>
        </p:txBody>
      </p:sp>
      <p:pic>
        <p:nvPicPr>
          <p:cNvPr id="7" name="Picture 6"/>
          <p:cNvPicPr>
            <a:picLocks noChangeAspect="1" noChangeArrowheads="1"/>
          </p:cNvPicPr>
          <p:nvPr/>
        </p:nvPicPr>
        <p:blipFill>
          <a:blip r:embed="rId2" cstate="print"/>
          <a:srcRect/>
          <a:stretch>
            <a:fillRect/>
          </a:stretch>
        </p:blipFill>
        <p:spPr bwMode="auto">
          <a:xfrm>
            <a:off x="5846719" y="5867400"/>
            <a:ext cx="3297281"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1"/>
            <a:ext cx="8229600" cy="4724400"/>
          </a:xfrm>
        </p:spPr>
        <p:txBody>
          <a:bodyPr>
            <a:normAutofit fontScale="92500" lnSpcReduction="10000"/>
          </a:bodyPr>
          <a:lstStyle/>
          <a:p>
            <a:r>
              <a:rPr lang="en-GB" sz="1600" b="1" dirty="0" smtClean="0"/>
              <a:t>Under the terms of the tax treaties between France and most other countries ONLY French real estate is subject to French succession tax.</a:t>
            </a:r>
            <a:br>
              <a:rPr lang="en-GB" sz="1600" b="1" dirty="0" smtClean="0"/>
            </a:br>
            <a:endParaRPr lang="en-GB" sz="1600" b="1" dirty="0" smtClean="0"/>
          </a:p>
          <a:p>
            <a:r>
              <a:rPr lang="en-GB" sz="1600" b="1" dirty="0" smtClean="0"/>
              <a:t>So if you own a second home in France and are not French resident, the</a:t>
            </a:r>
            <a:br>
              <a:rPr lang="en-GB" sz="1600" b="1" dirty="0" smtClean="0"/>
            </a:br>
            <a:r>
              <a:rPr lang="en-GB" sz="1600" b="1" dirty="0" smtClean="0"/>
              <a:t>property will be subject to French succession tax.</a:t>
            </a:r>
            <a:br>
              <a:rPr lang="en-GB" sz="1600" b="1" dirty="0" smtClean="0"/>
            </a:br>
            <a:endParaRPr lang="en-GB" sz="1600" b="1" dirty="0" smtClean="0"/>
          </a:p>
          <a:p>
            <a:r>
              <a:rPr lang="en-GB" sz="1600" b="1" dirty="0" smtClean="0"/>
              <a:t>The double taxation treaty will avoid dual imposition of tax.</a:t>
            </a:r>
            <a:br>
              <a:rPr lang="en-GB" sz="1600" b="1" dirty="0" smtClean="0"/>
            </a:br>
            <a:endParaRPr lang="en-GB" sz="1600" b="1" dirty="0" smtClean="0"/>
          </a:p>
          <a:p>
            <a:r>
              <a:rPr lang="en-GB" sz="1600" b="1" dirty="0" smtClean="0"/>
              <a:t>Cash and other moveable property located outside France will not be subject to French Succession tax.</a:t>
            </a:r>
            <a:br>
              <a:rPr lang="en-GB" sz="1600" b="1" dirty="0" smtClean="0"/>
            </a:br>
            <a:endParaRPr lang="en-GB" sz="1600" b="1" dirty="0" smtClean="0"/>
          </a:p>
          <a:p>
            <a:r>
              <a:rPr lang="en-GB" sz="1600" b="1" dirty="0" smtClean="0"/>
              <a:t>The tax treaty will remain in place after Brexit.</a:t>
            </a:r>
            <a:br>
              <a:rPr lang="en-GB" sz="1600" b="1" dirty="0" smtClean="0"/>
            </a:br>
            <a:endParaRPr lang="en-GB" sz="1600" b="1" dirty="0" smtClean="0"/>
          </a:p>
          <a:p>
            <a:r>
              <a:rPr lang="en-GB" sz="1600" b="1" dirty="0" smtClean="0"/>
              <a:t>A person is considered tax resident in France if he/she has spent 6 out of the last 10 years in France, preceding death.</a:t>
            </a:r>
            <a:br>
              <a:rPr lang="en-GB" sz="1600" b="1" dirty="0" smtClean="0"/>
            </a:br>
            <a:endParaRPr lang="en-GB" sz="1600" b="1" dirty="0" smtClean="0"/>
          </a:p>
          <a:p>
            <a:r>
              <a:rPr lang="en-GB" sz="1600" b="1" dirty="0" smtClean="0"/>
              <a:t>If considered resident in France , then the deceased’s </a:t>
            </a:r>
            <a:r>
              <a:rPr lang="en-GB" sz="1600" b="1" u="sng" dirty="0" smtClean="0"/>
              <a:t>worldwide assets </a:t>
            </a:r>
            <a:r>
              <a:rPr lang="en-GB" sz="1600" b="1" dirty="0" smtClean="0"/>
              <a:t>will be subject to French Succession tax</a:t>
            </a:r>
            <a:br>
              <a:rPr lang="en-GB" sz="1600" b="1" dirty="0" smtClean="0"/>
            </a:br>
            <a:r>
              <a:rPr lang="en-GB" sz="1600" b="1" dirty="0" smtClean="0"/>
              <a:t/>
            </a:r>
            <a:br>
              <a:rPr lang="en-GB" sz="1600" b="1" dirty="0" smtClean="0"/>
            </a:br>
            <a:endParaRPr lang="en-GB" b="1" dirty="0" smtClean="0"/>
          </a:p>
          <a:p>
            <a:endParaRPr lang="en-GB" dirty="0"/>
          </a:p>
        </p:txBody>
      </p:sp>
      <p:sp>
        <p:nvSpPr>
          <p:cNvPr id="3" name="Title 2"/>
          <p:cNvSpPr>
            <a:spLocks noGrp="1"/>
          </p:cNvSpPr>
          <p:nvPr>
            <p:ph type="title"/>
          </p:nvPr>
        </p:nvSpPr>
        <p:spPr>
          <a:xfrm>
            <a:off x="609600" y="274638"/>
            <a:ext cx="8077200" cy="792162"/>
          </a:xfrm>
        </p:spPr>
        <p:txBody>
          <a:bodyPr>
            <a:normAutofit/>
          </a:bodyPr>
          <a:lstStyle/>
          <a:p>
            <a:r>
              <a:rPr lang="en-GB" sz="2800" b="0" u="sng" dirty="0">
                <a:solidFill>
                  <a:schemeClr val="accent1"/>
                </a:solidFill>
              </a:rPr>
              <a:t>DEFINITION OF </a:t>
            </a:r>
            <a:r>
              <a:rPr lang="en-GB" sz="2800" b="0" u="sng" dirty="0">
                <a:solidFill>
                  <a:schemeClr val="accent1"/>
                </a:solidFill>
                <a:latin typeface="Arial" panose="020B0604020202020204" pitchFamily="34" charset="0"/>
                <a:cs typeface="Arial" panose="020B0604020202020204" pitchFamily="34" charset="0"/>
              </a:rPr>
              <a:t>A NON-FRENCH RESIDENT</a:t>
            </a:r>
            <a:endParaRPr lang="en-GB" sz="2800" b="0" u="sng" dirty="0"/>
          </a:p>
        </p:txBody>
      </p:sp>
      <p:pic>
        <p:nvPicPr>
          <p:cNvPr id="4" name="Picture 3"/>
          <p:cNvPicPr>
            <a:picLocks noChangeAspect="1" noChangeArrowheads="1"/>
          </p:cNvPicPr>
          <p:nvPr/>
        </p:nvPicPr>
        <p:blipFill>
          <a:blip r:embed="rId2" cstate="print"/>
          <a:srcRect/>
          <a:stretch>
            <a:fillRect/>
          </a:stretch>
        </p:blipFill>
        <p:spPr bwMode="auto">
          <a:xfrm>
            <a:off x="5846719" y="5867400"/>
            <a:ext cx="3297281" cy="990600"/>
          </a:xfrm>
          <a:prstGeom prst="rect">
            <a:avLst/>
          </a:prstGeom>
          <a:noFill/>
          <a:ln w="9525">
            <a:noFill/>
            <a:miter lim="800000"/>
            <a:headEnd/>
            <a:tailEnd/>
          </a:ln>
        </p:spPr>
      </p:pic>
    </p:spTree>
    <p:extLst>
      <p:ext uri="{BB962C8B-B14F-4D97-AF65-F5344CB8AC3E}">
        <p14:creationId xmlns:p14="http://schemas.microsoft.com/office/powerpoint/2010/main" val="418793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1"/>
            <a:ext cx="8229600" cy="4724400"/>
          </a:xfrm>
        </p:spPr>
        <p:txBody>
          <a:bodyPr>
            <a:normAutofit/>
          </a:bodyPr>
          <a:lstStyle/>
          <a:p>
            <a:r>
              <a:rPr lang="en-GB" sz="2000" b="1" dirty="0" smtClean="0"/>
              <a:t>Even if you relocate to France permanently from the UK to France, you may still be treated as being UK tax resident.</a:t>
            </a:r>
            <a:br>
              <a:rPr lang="en-GB" sz="2000" b="1" dirty="0" smtClean="0"/>
            </a:br>
            <a:endParaRPr lang="en-GB" sz="2000" b="1" dirty="0" smtClean="0"/>
          </a:p>
          <a:p>
            <a:r>
              <a:rPr lang="en-GB" sz="2000" b="1" dirty="0" smtClean="0"/>
              <a:t>The double taxation treaty will avoid double imposition of tax.</a:t>
            </a:r>
          </a:p>
          <a:p>
            <a:r>
              <a:rPr lang="en-GB" sz="2000" b="1" dirty="0" smtClean="0"/>
              <a:t>If a person retains “ strong links” with the UK, or if you have been in France less than 3 years prior to death, you may well still be deemed UK tax resident for worldwide assets.</a:t>
            </a:r>
            <a:br>
              <a:rPr lang="en-GB" sz="2000" b="1" dirty="0" smtClean="0"/>
            </a:br>
            <a:endParaRPr lang="en-GB" sz="2000" b="1" dirty="0" smtClean="0"/>
          </a:p>
          <a:p>
            <a:r>
              <a:rPr lang="en-GB" sz="2000" b="1" dirty="0" smtClean="0"/>
              <a:t>If your actions clearly show that you have no link to the UK , then the UK tax authorities won’t take any interest in you. </a:t>
            </a:r>
          </a:p>
          <a:p>
            <a:r>
              <a:rPr lang="en-GB" sz="2000" b="1" dirty="0" smtClean="0"/>
              <a:t>Even if you relinquish your UK domicile you may still be liable for UK inheritance tax for assets in the UK, although if less than £350,000,no liability will arise.</a:t>
            </a:r>
            <a:endParaRPr lang="en-GB" sz="2000" b="1" dirty="0"/>
          </a:p>
        </p:txBody>
      </p:sp>
      <p:sp>
        <p:nvSpPr>
          <p:cNvPr id="3" name="Title 2"/>
          <p:cNvSpPr>
            <a:spLocks noGrp="1"/>
          </p:cNvSpPr>
          <p:nvPr>
            <p:ph type="title"/>
          </p:nvPr>
        </p:nvSpPr>
        <p:spPr>
          <a:xfrm>
            <a:off x="1143000" y="274638"/>
            <a:ext cx="7543800" cy="639762"/>
          </a:xfrm>
        </p:spPr>
        <p:txBody>
          <a:bodyPr>
            <a:normAutofit fontScale="90000"/>
          </a:bodyPr>
          <a:lstStyle/>
          <a:p>
            <a:r>
              <a:rPr lang="en-GB" dirty="0" smtClean="0"/>
              <a:t>            </a:t>
            </a:r>
            <a:r>
              <a:rPr lang="en-GB" b="0" u="sng" dirty="0" smtClean="0">
                <a:solidFill>
                  <a:schemeClr val="bg2">
                    <a:lumMod val="50000"/>
                  </a:schemeClr>
                </a:solidFill>
              </a:rPr>
              <a:t>UK DOMICILE</a:t>
            </a:r>
            <a:endParaRPr lang="en-GB" b="0" u="sng" dirty="0">
              <a:solidFill>
                <a:schemeClr val="bg2">
                  <a:lumMod val="50000"/>
                </a:schemeClr>
              </a:solidFill>
            </a:endParaRPr>
          </a:p>
        </p:txBody>
      </p:sp>
      <p:pic>
        <p:nvPicPr>
          <p:cNvPr id="4" name="Picture 3"/>
          <p:cNvPicPr>
            <a:picLocks noChangeAspect="1" noChangeArrowheads="1"/>
          </p:cNvPicPr>
          <p:nvPr/>
        </p:nvPicPr>
        <p:blipFill>
          <a:blip r:embed="rId2" cstate="print"/>
          <a:srcRect/>
          <a:stretch>
            <a:fillRect/>
          </a:stretch>
        </p:blipFill>
        <p:spPr bwMode="auto">
          <a:xfrm>
            <a:off x="5846719" y="5867400"/>
            <a:ext cx="3297281" cy="990599"/>
          </a:xfrm>
          <a:prstGeom prst="rect">
            <a:avLst/>
          </a:prstGeom>
          <a:noFill/>
          <a:ln w="9525">
            <a:noFill/>
            <a:miter lim="800000"/>
            <a:headEnd/>
            <a:tailEnd/>
          </a:ln>
        </p:spPr>
      </p:pic>
    </p:spTree>
    <p:extLst>
      <p:ext uri="{BB962C8B-B14F-4D97-AF65-F5344CB8AC3E}">
        <p14:creationId xmlns:p14="http://schemas.microsoft.com/office/powerpoint/2010/main" val="2748318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000" b="1" dirty="0" smtClean="0">
                <a:latin typeface="Arial" panose="020B0604020202020204" pitchFamily="34" charset="0"/>
                <a:cs typeface="Arial" panose="020B0604020202020204" pitchFamily="34" charset="0"/>
              </a:rPr>
              <a:t>MAIN DIFFERENCE. French </a:t>
            </a:r>
            <a:r>
              <a:rPr lang="en-GB" sz="2000" b="1" dirty="0" smtClean="0">
                <a:latin typeface="Arial" panose="020B0604020202020204" pitchFamily="34" charset="0"/>
                <a:cs typeface="Arial" panose="020B0604020202020204" pitchFamily="34" charset="0"/>
              </a:rPr>
              <a:t>succession </a:t>
            </a:r>
            <a:r>
              <a:rPr lang="en-GB" sz="2000" b="1" dirty="0" smtClean="0">
                <a:latin typeface="Arial" panose="020B0604020202020204" pitchFamily="34" charset="0"/>
                <a:cs typeface="Arial" panose="020B0604020202020204" pitchFamily="34" charset="0"/>
              </a:rPr>
              <a:t>Law </a:t>
            </a:r>
            <a:r>
              <a:rPr lang="en-GB" sz="2000" dirty="0" smtClean="0">
                <a:latin typeface="Arial" panose="020B0604020202020204" pitchFamily="34" charset="0"/>
                <a:cs typeface="Arial" panose="020B0604020202020204" pitchFamily="34" charset="0"/>
              </a:rPr>
              <a:t>is more restrictive than English, in order to protect children.</a:t>
            </a:r>
          </a:p>
          <a:p>
            <a:endParaRPr lang="en-GB" sz="2000" dirty="0" smtClean="0">
              <a:latin typeface="Arial" panose="020B0604020202020204" pitchFamily="34" charset="0"/>
              <a:cs typeface="Arial" panose="020B0604020202020204" pitchFamily="34" charset="0"/>
            </a:endParaRPr>
          </a:p>
          <a:p>
            <a:r>
              <a:rPr lang="en-GB" sz="2000" b="1" dirty="0" smtClean="0">
                <a:latin typeface="Arial" panose="020B0604020202020204" pitchFamily="34" charset="0"/>
                <a:cs typeface="Arial" panose="020B0604020202020204" pitchFamily="34" charset="0"/>
              </a:rPr>
              <a:t>French “succession tax”</a:t>
            </a:r>
            <a:r>
              <a:rPr lang="en-GB" sz="2000" dirty="0" smtClean="0">
                <a:latin typeface="Arial" panose="020B0604020202020204" pitchFamily="34" charset="0"/>
                <a:cs typeface="Arial" panose="020B0604020202020204" pitchFamily="34" charset="0"/>
              </a:rPr>
              <a:t>, unlike UK Inheritance tax, is </a:t>
            </a:r>
            <a:r>
              <a:rPr lang="en-GB" sz="2000" b="1" dirty="0" smtClean="0">
                <a:latin typeface="Arial" panose="020B0604020202020204" pitchFamily="34" charset="0"/>
                <a:cs typeface="Arial" panose="020B0604020202020204" pitchFamily="34" charset="0"/>
              </a:rPr>
              <a:t>levied</a:t>
            </a:r>
            <a:r>
              <a:rPr lang="en-GB" sz="2000" dirty="0" smtClean="0">
                <a:latin typeface="Arial" panose="020B0604020202020204" pitchFamily="34" charset="0"/>
                <a:cs typeface="Arial" panose="020B0604020202020204" pitchFamily="34" charset="0"/>
              </a:rPr>
              <a:t> on the </a:t>
            </a:r>
            <a:r>
              <a:rPr lang="en-GB" sz="2000" b="1" dirty="0" smtClean="0">
                <a:latin typeface="Arial" panose="020B0604020202020204" pitchFamily="34" charset="0"/>
                <a:cs typeface="Arial" panose="020B0604020202020204" pitchFamily="34" charset="0"/>
              </a:rPr>
              <a:t>person inheriting</a:t>
            </a:r>
            <a:r>
              <a:rPr lang="en-GB" sz="2000" dirty="0" smtClean="0">
                <a:latin typeface="Arial" panose="020B0604020202020204" pitchFamily="34" charset="0"/>
                <a:cs typeface="Arial" panose="020B0604020202020204" pitchFamily="34" charset="0"/>
              </a:rPr>
              <a:t> </a:t>
            </a:r>
            <a:r>
              <a:rPr lang="en-GB" sz="2000" b="1" dirty="0" smtClean="0">
                <a:latin typeface="Arial" panose="020B0604020202020204" pitchFamily="34" charset="0"/>
                <a:cs typeface="Arial" panose="020B0604020202020204" pitchFamily="34" charset="0"/>
              </a:rPr>
              <a:t>rather</a:t>
            </a:r>
            <a:r>
              <a:rPr lang="en-GB" sz="2000" dirty="0" smtClean="0">
                <a:latin typeface="Arial" panose="020B0604020202020204" pitchFamily="34" charset="0"/>
                <a:cs typeface="Arial" panose="020B0604020202020204" pitchFamily="34" charset="0"/>
              </a:rPr>
              <a:t> than on the </a:t>
            </a:r>
            <a:r>
              <a:rPr lang="en-GB" sz="2000" b="1" dirty="0" smtClean="0">
                <a:latin typeface="Arial" panose="020B0604020202020204" pitchFamily="34" charset="0"/>
                <a:cs typeface="Arial" panose="020B0604020202020204" pitchFamily="34" charset="0"/>
              </a:rPr>
              <a:t>estate as a whole</a:t>
            </a:r>
            <a:r>
              <a:rPr lang="en-GB" sz="2000" dirty="0" smtClean="0">
                <a:latin typeface="Arial" panose="020B0604020202020204" pitchFamily="34" charset="0"/>
                <a:cs typeface="Arial" panose="020B0604020202020204" pitchFamily="34" charset="0"/>
              </a:rPr>
              <a:t>, and the rate varies dependent of the family link to the deceased.</a:t>
            </a:r>
          </a:p>
          <a:p>
            <a:r>
              <a:rPr lang="en-GB" sz="2000" dirty="0" smtClean="0">
                <a:latin typeface="Arial" panose="020B0604020202020204" pitchFamily="34" charset="0"/>
                <a:cs typeface="Arial" panose="020B0604020202020204" pitchFamily="34" charset="0"/>
              </a:rPr>
              <a:t>                                </a:t>
            </a:r>
          </a:p>
          <a:p>
            <a:r>
              <a:rPr lang="en-GB" sz="1400" dirty="0" smtClean="0"/>
              <a:t>                                                      </a:t>
            </a:r>
          </a:p>
          <a:p>
            <a:endParaRPr lang="en-GB" sz="1400" dirty="0" smtClean="0"/>
          </a:p>
          <a:p>
            <a:pPr>
              <a:buNone/>
            </a:pPr>
            <a:r>
              <a:rPr lang="en-GB" sz="2800" b="1" dirty="0" smtClean="0"/>
              <a:t>     </a:t>
            </a:r>
          </a:p>
          <a:p>
            <a:endParaRPr lang="en-GB" sz="2800" b="1" dirty="0" smtClean="0"/>
          </a:p>
          <a:p>
            <a:endParaRPr lang="en-GB" dirty="0"/>
          </a:p>
        </p:txBody>
      </p:sp>
      <p:sp>
        <p:nvSpPr>
          <p:cNvPr id="3" name="Title 2"/>
          <p:cNvSpPr>
            <a:spLocks noGrp="1"/>
          </p:cNvSpPr>
          <p:nvPr>
            <p:ph type="title"/>
          </p:nvPr>
        </p:nvSpPr>
        <p:spPr/>
        <p:txBody>
          <a:bodyPr>
            <a:noAutofit/>
          </a:bodyPr>
          <a:lstStyle/>
          <a:p>
            <a:pPr lvl="0" algn="ctr"/>
            <a:r>
              <a:rPr lang="en-GB" sz="3600" dirty="0" smtClean="0">
                <a:solidFill>
                  <a:schemeClr val="accent1">
                    <a:lumMod val="75000"/>
                  </a:schemeClr>
                </a:solidFill>
              </a:rPr>
              <a:t/>
            </a:r>
            <a:br>
              <a:rPr lang="en-GB" sz="3600" dirty="0" smtClean="0">
                <a:solidFill>
                  <a:schemeClr val="accent1">
                    <a:lumMod val="75000"/>
                  </a:schemeClr>
                </a:solidFill>
              </a:rPr>
            </a:br>
            <a:r>
              <a:rPr lang="en-GB" sz="3200" u="sng" dirty="0" smtClean="0">
                <a:solidFill>
                  <a:schemeClr val="accent1">
                    <a:lumMod val="75000"/>
                  </a:schemeClr>
                </a:solidFill>
                <a:latin typeface="Arial" panose="020B0604020202020204" pitchFamily="34" charset="0"/>
                <a:cs typeface="Arial" panose="020B0604020202020204" pitchFamily="34" charset="0"/>
              </a:rPr>
              <a:t>DIFFERENCE BETWEEN MAKING A WILL IN ENGLAND &amp; WALES AND FRANCE</a:t>
            </a:r>
            <a:r>
              <a:rPr lang="en-GB" sz="3200" dirty="0" smtClean="0">
                <a:solidFill>
                  <a:schemeClr val="accent1">
                    <a:lumMod val="75000"/>
                  </a:schemeClr>
                </a:solidFill>
                <a:latin typeface="Arial" panose="020B0604020202020204" pitchFamily="34" charset="0"/>
                <a:cs typeface="Arial" panose="020B0604020202020204" pitchFamily="34" charset="0"/>
              </a:rPr>
              <a:t/>
            </a:r>
            <a:br>
              <a:rPr lang="en-GB" sz="3200" dirty="0" smtClean="0">
                <a:solidFill>
                  <a:schemeClr val="accent1">
                    <a:lumMod val="75000"/>
                  </a:schemeClr>
                </a:solidFill>
                <a:latin typeface="Arial" panose="020B0604020202020204" pitchFamily="34" charset="0"/>
                <a:cs typeface="Arial" panose="020B0604020202020204" pitchFamily="34" charset="0"/>
              </a:rPr>
            </a:br>
            <a:endParaRPr lang="en-GB" sz="3200" dirty="0">
              <a:solidFill>
                <a:schemeClr val="accent1">
                  <a:lumMod val="75000"/>
                </a:schemeClr>
              </a:solidFill>
              <a:latin typeface="Arial" panose="020B0604020202020204" pitchFamily="34" charset="0"/>
              <a:cs typeface="Arial" panose="020B0604020202020204" pitchFamily="34" charset="0"/>
            </a:endParaRPr>
          </a:p>
        </p:txBody>
      </p:sp>
      <p:sp>
        <p:nvSpPr>
          <p:cNvPr id="9" name="Rounded Rectangle 8"/>
          <p:cNvSpPr/>
          <p:nvPr/>
        </p:nvSpPr>
        <p:spPr>
          <a:xfrm>
            <a:off x="5410200" y="3581400"/>
            <a:ext cx="3260678" cy="2349691"/>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1600" dirty="0" smtClean="0">
                <a:solidFill>
                  <a:schemeClr val="tx1">
                    <a:lumMod val="75000"/>
                    <a:lumOff val="25000"/>
                  </a:schemeClr>
                </a:solidFill>
                <a:latin typeface="Arial" panose="020B0604020202020204" pitchFamily="34" charset="0"/>
                <a:cs typeface="Arial" panose="020B0604020202020204" pitchFamily="34" charset="0"/>
              </a:rPr>
              <a:t>In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France</a:t>
            </a:r>
            <a:r>
              <a:rPr lang="en-US" sz="1600" dirty="0" smtClean="0">
                <a:solidFill>
                  <a:schemeClr val="tx1">
                    <a:lumMod val="75000"/>
                    <a:lumOff val="25000"/>
                  </a:schemeClr>
                </a:solidFill>
                <a:latin typeface="Arial" panose="020B0604020202020204" pitchFamily="34" charset="0"/>
                <a:cs typeface="Arial" panose="020B0604020202020204" pitchFamily="34" charset="0"/>
              </a:rPr>
              <a:t>, the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proceeds are paid to the beneficiarie</a:t>
            </a:r>
            <a:r>
              <a:rPr lang="en-US" sz="1600" dirty="0" smtClean="0">
                <a:solidFill>
                  <a:schemeClr val="tx1">
                    <a:lumMod val="75000"/>
                    <a:lumOff val="25000"/>
                  </a:schemeClr>
                </a:solidFill>
                <a:latin typeface="Arial" panose="020B0604020202020204" pitchFamily="34" charset="0"/>
                <a:cs typeface="Arial" panose="020B0604020202020204" pitchFamily="34" charset="0"/>
              </a:rPr>
              <a:t>s. </a:t>
            </a:r>
            <a:br>
              <a:rPr lang="en-US" sz="1600" dirty="0" smtClean="0">
                <a:solidFill>
                  <a:schemeClr val="tx1">
                    <a:lumMod val="75000"/>
                    <a:lumOff val="25000"/>
                  </a:schemeClr>
                </a:solidFill>
                <a:latin typeface="Arial" panose="020B0604020202020204" pitchFamily="34" charset="0"/>
                <a:cs typeface="Arial" panose="020B0604020202020204" pitchFamily="34" charset="0"/>
              </a:rPr>
            </a:br>
            <a:r>
              <a:rPr lang="en-US" sz="1600" dirty="0" smtClean="0">
                <a:solidFill>
                  <a:schemeClr val="tx1">
                    <a:lumMod val="75000"/>
                    <a:lumOff val="25000"/>
                  </a:schemeClr>
                </a:solidFill>
                <a:latin typeface="Arial" panose="020B0604020202020204" pitchFamily="34" charset="0"/>
                <a:cs typeface="Arial" panose="020B0604020202020204" pitchFamily="34" charset="0"/>
              </a:rPr>
              <a:t>You are only free to dispose of the “</a:t>
            </a:r>
            <a:r>
              <a:rPr lang="en-US" sz="1600" b="1" dirty="0" err="1" smtClean="0">
                <a:solidFill>
                  <a:schemeClr val="tx1">
                    <a:lumMod val="75000"/>
                    <a:lumOff val="25000"/>
                  </a:schemeClr>
                </a:solidFill>
                <a:latin typeface="Arial" panose="020B0604020202020204" pitchFamily="34" charset="0"/>
                <a:cs typeface="Arial" panose="020B0604020202020204" pitchFamily="34" charset="0"/>
              </a:rPr>
              <a:t>Quotité</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t>
            </a:r>
            <a:r>
              <a:rPr lang="en-US" sz="1600" b="1" dirty="0" err="1" smtClean="0">
                <a:solidFill>
                  <a:schemeClr val="tx1">
                    <a:lumMod val="75000"/>
                    <a:lumOff val="25000"/>
                  </a:schemeClr>
                </a:solidFill>
                <a:latin typeface="Arial" panose="020B0604020202020204" pitchFamily="34" charset="0"/>
                <a:cs typeface="Arial" panose="020B0604020202020204" pitchFamily="34" charset="0"/>
              </a:rPr>
              <a:t>disponible</a:t>
            </a:r>
            <a:r>
              <a:rPr lang="en-US" sz="1600" dirty="0" smtClean="0">
                <a:solidFill>
                  <a:schemeClr val="tx1">
                    <a:lumMod val="75000"/>
                    <a:lumOff val="25000"/>
                  </a:schemeClr>
                </a:solidFill>
                <a:latin typeface="Arial" panose="020B0604020202020204" pitchFamily="34" charset="0"/>
                <a:cs typeface="Arial" panose="020B0604020202020204" pitchFamily="34" charset="0"/>
              </a:rPr>
              <a:t>”, as you wish.</a:t>
            </a:r>
            <a:endParaRPr lang="en-GB" sz="1600" dirty="0" smtClean="0">
              <a:solidFill>
                <a:schemeClr val="tx1">
                  <a:lumMod val="75000"/>
                  <a:lumOff val="25000"/>
                </a:schemeClr>
              </a:solidFill>
              <a:latin typeface="Arial" panose="020B0604020202020204" pitchFamily="34" charset="0"/>
              <a:cs typeface="Arial" panose="020B0604020202020204" pitchFamily="34" charset="0"/>
            </a:endParaRPr>
          </a:p>
          <a:p>
            <a:pPr algn="ctr">
              <a:buFont typeface="Arial" pitchFamily="34" charset="0"/>
              <a:buChar char="•"/>
            </a:pPr>
            <a:r>
              <a:rPr lang="en-GB" sz="1600" dirty="0" smtClean="0">
                <a:solidFill>
                  <a:schemeClr val="tx1">
                    <a:lumMod val="75000"/>
                    <a:lumOff val="25000"/>
                  </a:schemeClr>
                </a:solidFill>
                <a:latin typeface="Arial" panose="020B0604020202020204" pitchFamily="34" charset="0"/>
                <a:cs typeface="Arial" panose="020B0604020202020204" pitchFamily="34" charset="0"/>
              </a:rPr>
              <a:t>Your </a:t>
            </a:r>
            <a:r>
              <a:rPr lang="en-GB" sz="1600" b="1" dirty="0" smtClean="0">
                <a:solidFill>
                  <a:schemeClr val="tx1">
                    <a:lumMod val="75000"/>
                    <a:lumOff val="25000"/>
                  </a:schemeClr>
                </a:solidFill>
                <a:latin typeface="Arial" panose="020B0604020202020204" pitchFamily="34" charset="0"/>
                <a:cs typeface="Arial" panose="020B0604020202020204" pitchFamily="34" charset="0"/>
              </a:rPr>
              <a:t>children are automatically eligible to inherit </a:t>
            </a:r>
            <a:r>
              <a:rPr lang="en-GB" sz="1600" dirty="0" smtClean="0">
                <a:solidFill>
                  <a:schemeClr val="tx1">
                    <a:lumMod val="75000"/>
                    <a:lumOff val="25000"/>
                  </a:schemeClr>
                </a:solidFill>
                <a:latin typeface="Arial" panose="020B0604020202020204" pitchFamily="34" charset="0"/>
                <a:cs typeface="Arial" panose="020B0604020202020204" pitchFamily="34" charset="0"/>
              </a:rPr>
              <a:t>a certain portion of the assets.</a:t>
            </a:r>
            <a:endParaRPr lang="en-GB" sz="16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Rounded Rectangle 11"/>
          <p:cNvSpPr/>
          <p:nvPr/>
        </p:nvSpPr>
        <p:spPr>
          <a:xfrm>
            <a:off x="914400" y="3695699"/>
            <a:ext cx="3352800" cy="2121091"/>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1600" dirty="0" smtClean="0">
                <a:solidFill>
                  <a:schemeClr val="tx1">
                    <a:lumMod val="75000"/>
                    <a:lumOff val="25000"/>
                  </a:schemeClr>
                </a:solidFill>
                <a:latin typeface="Arial" panose="020B0604020202020204" pitchFamily="34" charset="0"/>
                <a:cs typeface="Arial" panose="020B0604020202020204" pitchFamily="34" charset="0"/>
              </a:rPr>
              <a:t>In the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UK</a:t>
            </a:r>
            <a:r>
              <a:rPr lang="en-US" sz="1600" dirty="0" smtClean="0">
                <a:solidFill>
                  <a:schemeClr val="tx1">
                    <a:lumMod val="75000"/>
                    <a:lumOff val="25000"/>
                  </a:schemeClr>
                </a:solidFill>
                <a:latin typeface="Arial" panose="020B0604020202020204" pitchFamily="34" charset="0"/>
                <a:cs typeface="Arial" panose="020B0604020202020204" pitchFamily="34" charset="0"/>
              </a:rPr>
              <a:t> the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estate pays the tax </a:t>
            </a:r>
            <a:r>
              <a:rPr lang="en-US" sz="1600" dirty="0" smtClean="0">
                <a:solidFill>
                  <a:schemeClr val="tx1">
                    <a:lumMod val="75000"/>
                    <a:lumOff val="25000"/>
                  </a:schemeClr>
                </a:solidFill>
                <a:latin typeface="Arial" panose="020B0604020202020204" pitchFamily="34" charset="0"/>
                <a:cs typeface="Arial" panose="020B0604020202020204" pitchFamily="34" charset="0"/>
              </a:rPr>
              <a:t>and the net proceeds are paid to the beneficiaries.</a:t>
            </a:r>
          </a:p>
          <a:p>
            <a:pPr algn="ctr"/>
            <a:endParaRPr lang="en-US" sz="1600" dirty="0" smtClean="0">
              <a:solidFill>
                <a:schemeClr val="tx1">
                  <a:lumMod val="75000"/>
                  <a:lumOff val="25000"/>
                </a:schemeClr>
              </a:solidFill>
              <a:latin typeface="Arial" panose="020B0604020202020204" pitchFamily="34" charset="0"/>
              <a:cs typeface="Arial" panose="020B0604020202020204" pitchFamily="34" charset="0"/>
            </a:endParaRPr>
          </a:p>
          <a:p>
            <a:pPr algn="ctr">
              <a:buFont typeface="Arial" pitchFamily="34" charset="0"/>
              <a:buChar char="•"/>
            </a:pPr>
            <a:r>
              <a:rPr lang="en-GB" sz="1600" dirty="0" smtClean="0">
                <a:solidFill>
                  <a:schemeClr val="tx1">
                    <a:lumMod val="75000"/>
                    <a:lumOff val="25000"/>
                  </a:schemeClr>
                </a:solidFill>
                <a:latin typeface="Arial" panose="020B0604020202020204" pitchFamily="34" charset="0"/>
                <a:cs typeface="Arial" panose="020B0604020202020204" pitchFamily="34" charset="0"/>
              </a:rPr>
              <a:t>You can </a:t>
            </a:r>
            <a:r>
              <a:rPr lang="en-GB" sz="1600" b="1" dirty="0" smtClean="0">
                <a:solidFill>
                  <a:schemeClr val="tx1">
                    <a:lumMod val="75000"/>
                    <a:lumOff val="25000"/>
                  </a:schemeClr>
                </a:solidFill>
                <a:latin typeface="Arial" panose="020B0604020202020204" pitchFamily="34" charset="0"/>
                <a:cs typeface="Arial" panose="020B0604020202020204" pitchFamily="34" charset="0"/>
              </a:rPr>
              <a:t>leave</a:t>
            </a:r>
            <a:r>
              <a:rPr lang="en-GB" sz="1600" dirty="0" smtClean="0">
                <a:solidFill>
                  <a:schemeClr val="tx1">
                    <a:lumMod val="75000"/>
                    <a:lumOff val="25000"/>
                  </a:schemeClr>
                </a:solidFill>
                <a:latin typeface="Arial" panose="020B0604020202020204" pitchFamily="34" charset="0"/>
                <a:cs typeface="Arial" panose="020B0604020202020204" pitchFamily="34" charset="0"/>
              </a:rPr>
              <a:t> your assets to </a:t>
            </a:r>
            <a:r>
              <a:rPr lang="en-GB" sz="1600" b="1" dirty="0" smtClean="0">
                <a:solidFill>
                  <a:schemeClr val="tx1">
                    <a:lumMod val="75000"/>
                    <a:lumOff val="25000"/>
                  </a:schemeClr>
                </a:solidFill>
                <a:latin typeface="Arial" panose="020B0604020202020204" pitchFamily="34" charset="0"/>
                <a:cs typeface="Arial" panose="020B0604020202020204" pitchFamily="34" charset="0"/>
              </a:rPr>
              <a:t>whomsoever</a:t>
            </a:r>
            <a:r>
              <a:rPr lang="en-GB" sz="1600" dirty="0" smtClean="0">
                <a:solidFill>
                  <a:schemeClr val="tx1">
                    <a:lumMod val="75000"/>
                    <a:lumOff val="25000"/>
                  </a:schemeClr>
                </a:solidFill>
                <a:latin typeface="Arial" panose="020B0604020202020204" pitchFamily="34" charset="0"/>
                <a:cs typeface="Arial" panose="020B0604020202020204" pitchFamily="34" charset="0"/>
              </a:rPr>
              <a:t> you please</a:t>
            </a:r>
            <a:r>
              <a:rPr lang="en-GB" sz="1600" dirty="0" smtClean="0">
                <a:solidFill>
                  <a:schemeClr val="tx1">
                    <a:lumMod val="75000"/>
                    <a:lumOff val="25000"/>
                  </a:schemeClr>
                </a:solidFill>
              </a:rPr>
              <a:t>. </a:t>
            </a:r>
            <a:endParaRPr lang="en-GB" sz="1600" b="1" dirty="0">
              <a:solidFill>
                <a:schemeClr val="tx1">
                  <a:lumMod val="75000"/>
                  <a:lumOff val="25000"/>
                </a:schemeClr>
              </a:solidFill>
            </a:endParaRPr>
          </a:p>
        </p:txBody>
      </p:sp>
      <p:pic>
        <p:nvPicPr>
          <p:cNvPr id="6" name="Picture 5"/>
          <p:cNvPicPr>
            <a:picLocks noChangeAspect="1" noChangeArrowheads="1"/>
          </p:cNvPicPr>
          <p:nvPr/>
        </p:nvPicPr>
        <p:blipFill>
          <a:blip r:embed="rId3" cstate="print"/>
          <a:srcRect/>
          <a:stretch>
            <a:fillRect/>
          </a:stretch>
        </p:blipFill>
        <p:spPr bwMode="auto">
          <a:xfrm>
            <a:off x="6096000" y="5942290"/>
            <a:ext cx="3048000" cy="9157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99606"/>
            <a:ext cx="8183880" cy="4743994"/>
          </a:xfrm>
        </p:spPr>
        <p:txBody>
          <a:bodyPr>
            <a:normAutofit lnSpcReduction="10000"/>
          </a:bodyPr>
          <a:lstStyle/>
          <a:p>
            <a:r>
              <a:rPr lang="en-GB" sz="1200" b="1" u="sng" dirty="0" smtClean="0">
                <a:latin typeface="Arial" panose="020B0604020202020204" pitchFamily="34" charset="0"/>
                <a:cs typeface="Arial" panose="020B0604020202020204" pitchFamily="34" charset="0"/>
              </a:rPr>
              <a:t>Introduction</a:t>
            </a:r>
          </a:p>
          <a:p>
            <a:r>
              <a:rPr lang="en-GB" sz="1200" b="1" dirty="0" smtClean="0">
                <a:latin typeface="Arial" panose="020B0604020202020204" pitchFamily="34" charset="0"/>
                <a:cs typeface="Arial" panose="020B0604020202020204" pitchFamily="34" charset="0"/>
              </a:rPr>
              <a:t>Article 895 of the French Civil Code defines a “will” as an act, by which the testator disposes on his death of all or part of his possessions, which can be revoked.</a:t>
            </a:r>
          </a:p>
          <a:p>
            <a:r>
              <a:rPr lang="en-GB" sz="1200" b="1" dirty="0" smtClean="0">
                <a:latin typeface="Arial" panose="020B0604020202020204" pitchFamily="34" charset="0"/>
                <a:cs typeface="Arial" panose="020B0604020202020204" pitchFamily="34" charset="0"/>
              </a:rPr>
              <a:t>Two rules must be followed for making a valid French will</a:t>
            </a:r>
          </a:p>
          <a:p>
            <a:r>
              <a:rPr lang="en-GB" sz="1200" b="1" dirty="0" smtClean="0">
                <a:latin typeface="Arial" panose="020B0604020202020204" pitchFamily="34" charset="0"/>
                <a:cs typeface="Arial" panose="020B0604020202020204" pitchFamily="34" charset="0"/>
              </a:rPr>
              <a:t>A. The Will cannot be oral. It must be written</a:t>
            </a:r>
          </a:p>
          <a:p>
            <a:r>
              <a:rPr lang="en-GB" sz="1200" b="1" dirty="0" smtClean="0">
                <a:latin typeface="Arial" panose="020B0604020202020204" pitchFamily="34" charset="0"/>
                <a:cs typeface="Arial" panose="020B0604020202020204" pitchFamily="34" charset="0"/>
              </a:rPr>
              <a:t>B. Joint wills are not permissible.</a:t>
            </a:r>
          </a:p>
          <a:p>
            <a:r>
              <a:rPr lang="en-GB" sz="1200" b="1" dirty="0" smtClean="0">
                <a:latin typeface="Arial" panose="020B0604020202020204" pitchFamily="34" charset="0"/>
                <a:cs typeface="Arial" panose="020B0604020202020204" pitchFamily="34" charset="0"/>
              </a:rPr>
              <a:t>Art 969 of the French Civil Code sets out that a will can be handwritten or be a public instrument or created and then kept secret.</a:t>
            </a:r>
          </a:p>
          <a:p>
            <a:r>
              <a:rPr lang="en-GB" sz="1200" b="1" u="sng" dirty="0" smtClean="0">
                <a:latin typeface="Arial" panose="020B0604020202020204" pitchFamily="34" charset="0"/>
                <a:cs typeface="Arial" panose="020B0604020202020204" pitchFamily="34" charset="0"/>
              </a:rPr>
              <a:t>Sound Mind</a:t>
            </a:r>
          </a:p>
          <a:p>
            <a:r>
              <a:rPr lang="en-GB" sz="1200" b="1" dirty="0" smtClean="0">
                <a:latin typeface="Arial" panose="020B0604020202020204" pitchFamily="34" charset="0"/>
                <a:cs typeface="Arial" panose="020B0604020202020204" pitchFamily="34" charset="0"/>
              </a:rPr>
              <a:t>The testator must be of sound mind, to make either a will of a lifetime transfer of assets:  Art 910 Civil Code</a:t>
            </a:r>
            <a:br>
              <a:rPr lang="en-GB" sz="1200" b="1" dirty="0" smtClean="0">
                <a:latin typeface="Arial" panose="020B0604020202020204" pitchFamily="34" charset="0"/>
                <a:cs typeface="Arial" panose="020B0604020202020204" pitchFamily="34" charset="0"/>
              </a:rPr>
            </a:br>
            <a:r>
              <a:rPr lang="en-GB" sz="1200" b="1" dirty="0" smtClean="0">
                <a:latin typeface="Arial" panose="020B0604020202020204" pitchFamily="34" charset="0"/>
                <a:cs typeface="Arial" panose="020B0604020202020204" pitchFamily="34" charset="0"/>
              </a:rPr>
              <a:t/>
            </a:r>
            <a:br>
              <a:rPr lang="en-GB" sz="1200" b="1" dirty="0" smtClean="0">
                <a:latin typeface="Arial" panose="020B0604020202020204" pitchFamily="34" charset="0"/>
                <a:cs typeface="Arial" panose="020B0604020202020204" pitchFamily="34" charset="0"/>
              </a:rPr>
            </a:br>
            <a:r>
              <a:rPr lang="en-GB" sz="1200" b="1" u="sng" dirty="0" smtClean="0">
                <a:latin typeface="Arial" panose="020B0604020202020204" pitchFamily="34" charset="0"/>
                <a:cs typeface="Arial" panose="020B0604020202020204" pitchFamily="34" charset="0"/>
              </a:rPr>
              <a:t>Revocation of a French Will</a:t>
            </a:r>
          </a:p>
          <a:p>
            <a:r>
              <a:rPr lang="en-GB" sz="1200" b="1" dirty="0" smtClean="0">
                <a:latin typeface="Arial" panose="020B0604020202020204" pitchFamily="34" charset="0"/>
                <a:cs typeface="Arial" panose="020B0604020202020204" pitchFamily="34" charset="0"/>
              </a:rPr>
              <a:t>Only revocable during the testator’s lifetime.</a:t>
            </a:r>
          </a:p>
          <a:p>
            <a:r>
              <a:rPr lang="en-GB" sz="1200" b="1" dirty="0" smtClean="0">
                <a:latin typeface="Arial" panose="020B0604020202020204" pitchFamily="34" charset="0"/>
                <a:cs typeface="Arial" panose="020B0604020202020204" pitchFamily="34" charset="0"/>
              </a:rPr>
              <a:t>Express or implied revocation.</a:t>
            </a:r>
          </a:p>
          <a:p>
            <a:r>
              <a:rPr lang="en-GB" sz="1200" b="1" dirty="0" smtClean="0">
                <a:latin typeface="Arial" panose="020B0604020202020204" pitchFamily="34" charset="0"/>
                <a:cs typeface="Arial" panose="020B0604020202020204" pitchFamily="34" charset="0"/>
              </a:rPr>
              <a:t>Oral revocation is invalid</a:t>
            </a:r>
          </a:p>
          <a:p>
            <a:r>
              <a:rPr lang="en-GB" sz="1200" b="1" dirty="0">
                <a:latin typeface="Arial" panose="020B0604020202020204" pitchFamily="34" charset="0"/>
                <a:cs typeface="Arial" panose="020B0604020202020204" pitchFamily="34" charset="0"/>
              </a:rPr>
              <a:t> </a:t>
            </a:r>
            <a:r>
              <a:rPr lang="en-GB" sz="1200" b="1" dirty="0" smtClean="0">
                <a:latin typeface="Arial" panose="020B0604020202020204" pitchFamily="34" charset="0"/>
                <a:cs typeface="Arial" panose="020B0604020202020204" pitchFamily="34" charset="0"/>
              </a:rPr>
              <a:t>A later will expressly revoking a former will.</a:t>
            </a:r>
          </a:p>
          <a:p>
            <a:r>
              <a:rPr lang="en-GB" sz="1200" b="1" u="sng" dirty="0" smtClean="0">
                <a:latin typeface="Arial" panose="020B0604020202020204" pitchFamily="34" charset="0"/>
                <a:cs typeface="Arial" panose="020B0604020202020204" pitchFamily="34" charset="0"/>
              </a:rPr>
              <a:t>Intestacy In France</a:t>
            </a:r>
          </a:p>
          <a:p>
            <a:r>
              <a:rPr lang="en-GB" sz="1200" b="1" dirty="0" smtClean="0">
                <a:latin typeface="Arial" panose="020B0604020202020204" pitchFamily="34" charset="0"/>
                <a:cs typeface="Arial" panose="020B0604020202020204" pitchFamily="34" charset="0"/>
              </a:rPr>
              <a:t>Intestacy rules follow succession law. The law will divide your estate between heirs set out in a table. </a:t>
            </a:r>
          </a:p>
          <a:p>
            <a:r>
              <a:rPr lang="en-GB" sz="1200" b="1" u="sng" dirty="0" smtClean="0">
                <a:latin typeface="Arial" panose="020B0604020202020204" pitchFamily="34" charset="0"/>
                <a:cs typeface="Arial" panose="020B0604020202020204" pitchFamily="34" charset="0"/>
              </a:rPr>
              <a:t>Registration of a French Will</a:t>
            </a:r>
          </a:p>
          <a:p>
            <a:r>
              <a:rPr lang="en-GB" sz="1200" b="1" dirty="0">
                <a:latin typeface="Arial" panose="020B0604020202020204" pitchFamily="34" charset="0"/>
                <a:cs typeface="Arial" panose="020B0604020202020204" pitchFamily="34" charset="0"/>
              </a:rPr>
              <a:t> </a:t>
            </a:r>
            <a:r>
              <a:rPr lang="en-GB" sz="1200" b="1" dirty="0" smtClean="0">
                <a:latin typeface="Arial" panose="020B0604020202020204" pitchFamily="34" charset="0"/>
                <a:cs typeface="Arial" panose="020B0604020202020204" pitchFamily="34" charset="0"/>
              </a:rPr>
              <a:t>A French Will is registered in the central register, based on the Basle Convention, requiring all countries forming part of the Council of Europe, to have a uniform will registration system.</a:t>
            </a:r>
            <a:endParaRPr lang="en-GB" sz="12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1143000"/>
          </a:xfrm>
        </p:spPr>
        <p:txBody>
          <a:bodyPr>
            <a:noAutofit/>
          </a:bodyPr>
          <a:lstStyle/>
          <a:p>
            <a:pPr algn="ctr"/>
            <a:r>
              <a:rPr lang="en-GB" sz="2800" u="sng" dirty="0">
                <a:solidFill>
                  <a:schemeClr val="accent1">
                    <a:lumMod val="75000"/>
                  </a:schemeClr>
                </a:solidFill>
                <a:latin typeface="Arial" panose="020B0604020202020204" pitchFamily="34" charset="0"/>
                <a:cs typeface="Arial" panose="020B0604020202020204" pitchFamily="34" charset="0"/>
              </a:rPr>
              <a:t>DIFFERENCE BETWEEN MAKING A WILL IN ENGLAND &amp; WALES AND FRANCE</a:t>
            </a:r>
            <a:endParaRPr lang="en-GB" sz="2800" u="sng" dirty="0"/>
          </a:p>
        </p:txBody>
      </p:sp>
      <p:pic>
        <p:nvPicPr>
          <p:cNvPr id="4" name="Picture 3"/>
          <p:cNvPicPr>
            <a:picLocks noChangeAspect="1" noChangeArrowheads="1"/>
          </p:cNvPicPr>
          <p:nvPr/>
        </p:nvPicPr>
        <p:blipFill>
          <a:blip r:embed="rId2" cstate="print"/>
          <a:srcRect/>
          <a:stretch>
            <a:fillRect/>
          </a:stretch>
        </p:blipFill>
        <p:spPr bwMode="auto">
          <a:xfrm>
            <a:off x="5664926" y="5867400"/>
            <a:ext cx="3479074" cy="1045216"/>
          </a:xfrm>
          <a:prstGeom prst="rect">
            <a:avLst/>
          </a:prstGeom>
          <a:noFill/>
          <a:ln w="9525">
            <a:noFill/>
            <a:miter lim="800000"/>
            <a:headEnd/>
            <a:tailEnd/>
          </a:ln>
        </p:spPr>
      </p:pic>
    </p:spTree>
    <p:extLst>
      <p:ext uri="{BB962C8B-B14F-4D97-AF65-F5344CB8AC3E}">
        <p14:creationId xmlns:p14="http://schemas.microsoft.com/office/powerpoint/2010/main" val="1114325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r>
              <a:rPr lang="en-GB" sz="2000" dirty="0" smtClean="0">
                <a:latin typeface="Arial" panose="020B0604020202020204" pitchFamily="34" charset="0"/>
                <a:cs typeface="Arial" panose="020B0604020202020204" pitchFamily="34" charset="0"/>
              </a:rPr>
              <a:t>There are four types of will recognised in France:</a:t>
            </a:r>
          </a:p>
          <a:p>
            <a:endParaRPr lang="en-GB" dirty="0" smtClean="0"/>
          </a:p>
          <a:p>
            <a:endParaRPr lang="en-GB" dirty="0"/>
          </a:p>
        </p:txBody>
      </p:sp>
      <p:sp>
        <p:nvSpPr>
          <p:cNvPr id="3" name="Title 2"/>
          <p:cNvSpPr>
            <a:spLocks noGrp="1"/>
          </p:cNvSpPr>
          <p:nvPr>
            <p:ph type="title"/>
          </p:nvPr>
        </p:nvSpPr>
        <p:spPr>
          <a:xfrm>
            <a:off x="1295400" y="76201"/>
            <a:ext cx="7848600" cy="838199"/>
          </a:xfrm>
        </p:spPr>
        <p:txBody>
          <a:bodyPr>
            <a:noAutofit/>
          </a:bodyPr>
          <a:lstStyle/>
          <a:p>
            <a:pPr lvl="0" algn="ctr"/>
            <a:r>
              <a:rPr lang="en-GB" sz="2000" u="sng" dirty="0">
                <a:solidFill>
                  <a:schemeClr val="accent1">
                    <a:lumMod val="75000"/>
                  </a:schemeClr>
                </a:solidFill>
                <a:latin typeface="Arial" panose="020B0604020202020204" pitchFamily="34" charset="0"/>
                <a:cs typeface="Arial" panose="020B0604020202020204" pitchFamily="34" charset="0"/>
              </a:rPr>
              <a:t>TYPES OF WILLS IN FRANCE V ENGLAND &amp; WALES</a:t>
            </a:r>
            <a:r>
              <a:rPr lang="en-GB" sz="3600" u="sng" dirty="0">
                <a:solidFill>
                  <a:schemeClr val="accent1">
                    <a:lumMod val="75000"/>
                  </a:schemeClr>
                </a:solidFill>
                <a:latin typeface="Arial" panose="020B0604020202020204" pitchFamily="34" charset="0"/>
                <a:cs typeface="Arial" panose="020B0604020202020204" pitchFamily="34" charset="0"/>
              </a:rPr>
              <a:t/>
            </a:r>
            <a:br>
              <a:rPr lang="en-GB" sz="3600" u="sng" dirty="0">
                <a:solidFill>
                  <a:schemeClr val="accent1">
                    <a:lumMod val="75000"/>
                  </a:schemeClr>
                </a:solidFill>
                <a:latin typeface="Arial" panose="020B0604020202020204" pitchFamily="34" charset="0"/>
                <a:cs typeface="Arial" panose="020B0604020202020204" pitchFamily="34" charset="0"/>
              </a:rPr>
            </a:br>
            <a:endParaRPr lang="en-GB" sz="3200" u="sng" dirty="0">
              <a:solidFill>
                <a:schemeClr val="accent1">
                  <a:lumMod val="75000"/>
                </a:schemeClr>
              </a:solidFill>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6172200" y="6019800"/>
            <a:ext cx="2971800" cy="892816"/>
          </a:xfrm>
          <a:prstGeom prst="rect">
            <a:avLst/>
          </a:prstGeom>
          <a:noFill/>
          <a:ln w="9525">
            <a:noFill/>
            <a:miter lim="800000"/>
            <a:headEnd/>
            <a:tailEnd/>
          </a:ln>
        </p:spPr>
      </p:pic>
      <p:sp>
        <p:nvSpPr>
          <p:cNvPr id="6" name="Rounded Rectangle 5"/>
          <p:cNvSpPr/>
          <p:nvPr/>
        </p:nvSpPr>
        <p:spPr>
          <a:xfrm>
            <a:off x="609600" y="1295400"/>
            <a:ext cx="7848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Holograph [ “</a:t>
            </a:r>
            <a:r>
              <a:rPr lang="en-GB"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Olographe</a:t>
            </a:r>
            <a:r>
              <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 </a:t>
            </a:r>
            <a:r>
              <a:rPr lang="en-GB"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Testator’s own handwriting. There is no need to make it in front of a </a:t>
            </a:r>
            <a:r>
              <a:rPr lang="en-GB" sz="1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Notaire</a:t>
            </a:r>
            <a:r>
              <a:rPr lang="en-GB"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 or witnesses. Most common type. It must be dated and written preferably in ink not pencil. If written in another language it must be translated into French</a:t>
            </a:r>
            <a:endParaRPr lang="en-GB"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endParaRPr>
          </a:p>
        </p:txBody>
      </p:sp>
      <p:sp>
        <p:nvSpPr>
          <p:cNvPr id="7" name="Rounded Rectangle 6"/>
          <p:cNvSpPr/>
          <p:nvPr/>
        </p:nvSpPr>
        <p:spPr>
          <a:xfrm>
            <a:off x="685800" y="3733800"/>
            <a:ext cx="7772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Secret [ “Mystique”]: </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Handed to the </a:t>
            </a:r>
            <a:r>
              <a:rPr lang="en-GB" sz="1600" dirty="0" err="1"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Notaire</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 and he prepares an “ </a:t>
            </a:r>
            <a:r>
              <a:rPr lang="en-GB" sz="1600" dirty="0" err="1"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acte</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 de </a:t>
            </a:r>
            <a:r>
              <a:rPr lang="en-GB" sz="1600" dirty="0" err="1"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souscription</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 with the date of receipt. Signed in the presence of  a </a:t>
            </a:r>
            <a:r>
              <a:rPr lang="en-GB" sz="1600" dirty="0" err="1"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notaire</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 and two witnesses in a sealed envelope.</a:t>
            </a:r>
            <a:endParaRPr lang="en-GB" sz="1600" dirty="0">
              <a:ln w="18415" cmpd="sng">
                <a:solidFill>
                  <a:srgbClr val="FFFFFF"/>
                </a:solidFill>
                <a:prstDash val="solid"/>
              </a:ln>
              <a:solidFill>
                <a:srgbClr val="FFFFFF"/>
              </a:solidFill>
              <a:latin typeface="Arial" panose="020B0604020202020204" pitchFamily="34" charset="0"/>
              <a:cs typeface="Arial" panose="020B0604020202020204" pitchFamily="34" charset="0"/>
            </a:endParaRPr>
          </a:p>
        </p:txBody>
      </p:sp>
      <p:sp>
        <p:nvSpPr>
          <p:cNvPr id="8" name="Rounded Rectangle 7"/>
          <p:cNvSpPr/>
          <p:nvPr/>
        </p:nvSpPr>
        <p:spPr>
          <a:xfrm>
            <a:off x="609600" y="2590800"/>
            <a:ext cx="7772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Authentic [ “</a:t>
            </a:r>
            <a:r>
              <a:rPr lang="en-GB" dirty="0" err="1"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authentique</a:t>
            </a:r>
            <a:r>
              <a:rPr lang="en-GB"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 </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Prepared by a </a:t>
            </a:r>
            <a:r>
              <a:rPr lang="en-GB" sz="1600" dirty="0" err="1"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Notaire</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 as a public deed, in accordance with the testator’s wishes and in the presence of the </a:t>
            </a:r>
            <a:r>
              <a:rPr lang="en-GB" sz="1600" dirty="0" err="1"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notaire</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 &amp; two independent witnesses or 2 </a:t>
            </a:r>
            <a:r>
              <a:rPr lang="en-GB" sz="1600" dirty="0" err="1"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notaires</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 Must be dated  and have the place of signing and shouldn’t be written by the testator. </a:t>
            </a:r>
            <a:endParaRPr lang="en-GB" sz="1600" dirty="0">
              <a:ln w="18415" cmpd="sng">
                <a:solidFill>
                  <a:srgbClr val="FFFFFF"/>
                </a:solidFill>
                <a:prstDash val="solid"/>
              </a:ln>
              <a:solidFill>
                <a:srgbClr val="FFFFFF"/>
              </a:solidFill>
              <a:latin typeface="Arial" panose="020B0604020202020204" pitchFamily="34" charset="0"/>
              <a:cs typeface="Arial" panose="020B0604020202020204" pitchFamily="34" charset="0"/>
            </a:endParaRPr>
          </a:p>
        </p:txBody>
      </p:sp>
      <p:sp>
        <p:nvSpPr>
          <p:cNvPr id="9" name="Rounded Rectangle 8"/>
          <p:cNvSpPr/>
          <p:nvPr/>
        </p:nvSpPr>
        <p:spPr>
          <a:xfrm>
            <a:off x="762000" y="4953000"/>
            <a:ext cx="7772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International [“ international”]: </a:t>
            </a:r>
            <a:r>
              <a:rPr lang="en-GB" sz="14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Introduced in 1994. </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Prepared in any language and does not have to be hand-written, is executed in front of two witnesses and a </a:t>
            </a:r>
            <a:r>
              <a:rPr lang="en-GB" sz="1600" dirty="0" err="1"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Notaire</a:t>
            </a:r>
            <a:r>
              <a:rPr lang="en-GB" sz="16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 Useful for foreigners living in France.</a:t>
            </a:r>
            <a:endParaRPr lang="en-GB" sz="1600" dirty="0">
              <a:ln w="18415" cmpd="sng">
                <a:solidFill>
                  <a:srgbClr val="FFFFFF"/>
                </a:solidFill>
                <a:prstDash val="solid"/>
              </a:ln>
              <a:solidFill>
                <a:srgbClr val="FFFFFF"/>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907</TotalTime>
  <Words>3220</Words>
  <Application>Microsoft Office PowerPoint</Application>
  <PresentationFormat>On-screen Show (4:3)</PresentationFormat>
  <Paragraphs>299</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Lucida Sans Unicode</vt:lpstr>
      <vt:lpstr>Times New Roman</vt:lpstr>
      <vt:lpstr>Verdana</vt:lpstr>
      <vt:lpstr>Wingdings 2</vt:lpstr>
      <vt:lpstr>Wingdings 3</vt:lpstr>
      <vt:lpstr>Concourse</vt:lpstr>
      <vt:lpstr>January 2020 Understanding  English and French Wills &amp; Inheritance/Succession Laws  A Brief Overview.……….</vt:lpstr>
      <vt:lpstr>INTRODUCTION;  COMMON LAW V CIVIL LAW. DIFFERENCE BETWEEN ENGLISH AND FRENCH LAW </vt:lpstr>
      <vt:lpstr> DIFFERENCE BETWEEN MAKING A WILL IN ENGLAND &amp; WALES AND FRANCE </vt:lpstr>
      <vt:lpstr> DIFFERENCE BETWEEN MAKING A WILL IN ENGLAND &amp; WALES AND FRANCE </vt:lpstr>
      <vt:lpstr>DEFINITION OF A NON-FRENCH RESIDENT</vt:lpstr>
      <vt:lpstr>            UK DOMICILE</vt:lpstr>
      <vt:lpstr> DIFFERENCE BETWEEN MAKING A WILL IN ENGLAND &amp; WALES AND FRANCE </vt:lpstr>
      <vt:lpstr>DIFFERENCE BETWEEN MAKING A WILL IN ENGLAND &amp; WALES AND FRANCE</vt:lpstr>
      <vt:lpstr>TYPES OF WILLS IN FRANCE V ENGLAND &amp; WALES </vt:lpstr>
      <vt:lpstr>            ENGLISH WILLS </vt:lpstr>
      <vt:lpstr> ADVANTAGES OF MAKING A WILL VS NOT MAKING ONE. </vt:lpstr>
      <vt:lpstr>ADVANTAGES OF MAKING A WILL VS NOT MAKING ONE.</vt:lpstr>
      <vt:lpstr>POPULAR MYTHS...HOW THEY COULD COST YOUR BENEFICIARIES DEARLY </vt:lpstr>
      <vt:lpstr> DEDUCTIONS AND ALLOWANCES UNDER FRENCH LAW </vt:lpstr>
      <vt:lpstr>HOW TO MAKE A FRENCH WILL </vt:lpstr>
      <vt:lpstr>  POST DEATH </vt:lpstr>
      <vt:lpstr>YOUR MARITAL OR OTHER STATUS.. HOW DOES THIS IMPACT ON YOUR ESTATE, WHEN YOU DIE? </vt:lpstr>
      <vt:lpstr>FRENCH SUCCESSION TAX </vt:lpstr>
      <vt:lpstr>FRENCH SUCCESSION LAWS IN THE ABSENCE OF A                                       WILL [1]</vt:lpstr>
      <vt:lpstr>FRENCH SUCCESSION LAWS IN THE ABSENCE OF A                                       WILL [2]</vt:lpstr>
      <vt:lpstr>FRENCH SUCCESSION LAWS IN THE ABSENCE OF A                                       WILL [3]</vt:lpstr>
      <vt:lpstr>THE NEW EUROPEAN WILL; EU REG 650/ 2012 BRUSSELS IV REGULATION </vt:lpstr>
      <vt:lpstr>  THE NEW EUROPEAN WILL; EU REG 650/ 2012 BRUSSELS IV  SUCCESSION REGULATION </vt:lpstr>
      <vt:lpstr>BREXIT</vt:lpstr>
      <vt:lpstr>SUGGESTED INHERITANCE PLANNING………</vt:lpstr>
      <vt:lpstr> QUESTIONS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and French Inheritance Law.</dc:title>
  <dc:creator>Alberto Hipolito</dc:creator>
  <cp:lastModifiedBy>Stefano Lucatello</cp:lastModifiedBy>
  <cp:revision>134</cp:revision>
  <cp:lastPrinted>2020-01-23T17:22:31Z</cp:lastPrinted>
  <dcterms:created xsi:type="dcterms:W3CDTF">2006-08-16T00:00:00Z</dcterms:created>
  <dcterms:modified xsi:type="dcterms:W3CDTF">2020-01-23T17:30:50Z</dcterms:modified>
</cp:coreProperties>
</file>