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96" r:id="rId2"/>
    <p:sldId id="266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AF00"/>
    <a:srgbClr val="003E51"/>
    <a:srgbClr val="3252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1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0FFA5-43FE-4E6E-A956-DD13B7D894AC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0D8FB-90A3-426F-AD4F-57BD80B9A6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829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681CA-D49B-4413-8526-CA6F3CA15A77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9FF30-C46C-40FF-957A-50A988184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21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52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32"/>
          <a:stretch/>
        </p:blipFill>
        <p:spPr>
          <a:xfrm>
            <a:off x="0" y="175236"/>
            <a:ext cx="9144000" cy="596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8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48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56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404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2462" y="4300635"/>
            <a:ext cx="78867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 b="1">
                <a:solidFill>
                  <a:srgbClr val="C2AF00"/>
                </a:solidFill>
                <a:latin typeface="Catamaran ExtraBold" panose="00000900000000000000" pitchFamily="2" charset="0"/>
                <a:cs typeface="Catamaran ExtraBold" panose="00000900000000000000" pitchFamily="2" charset="0"/>
              </a:defRPr>
            </a:lvl1pPr>
          </a:lstStyle>
          <a:p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Presenter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67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2462" y="4300635"/>
            <a:ext cx="78867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 b="1">
                <a:solidFill>
                  <a:srgbClr val="325266"/>
                </a:solidFill>
                <a:latin typeface="Catamaran ExtraBold" panose="00000900000000000000" pitchFamily="2" charset="0"/>
                <a:cs typeface="Catamaran ExtraBold" panose="00000900000000000000" pitchFamily="2" charset="0"/>
              </a:defRPr>
            </a:lvl1pPr>
          </a:lstStyle>
          <a:p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Presenter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40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2462" y="4300635"/>
            <a:ext cx="78867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 b="1">
                <a:solidFill>
                  <a:srgbClr val="325266"/>
                </a:solidFill>
                <a:latin typeface="Catamaran ExtraBold" panose="00000900000000000000" pitchFamily="2" charset="0"/>
                <a:cs typeface="Catamaran ExtraBold" panose="00000900000000000000" pitchFamily="2" charset="0"/>
              </a:defRPr>
            </a:lvl1pPr>
          </a:lstStyle>
          <a:p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Presenter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4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743" y="1494678"/>
            <a:ext cx="8425703" cy="83614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>
                <a:solidFill>
                  <a:srgbClr val="325266"/>
                </a:solidFill>
                <a:latin typeface="Catamaran Medium" panose="00000600000000000000" pitchFamily="2" charset="0"/>
                <a:cs typeface="Catamaran Medium" panose="000006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0744" y="2590799"/>
            <a:ext cx="8425702" cy="3281083"/>
          </a:xfrm>
        </p:spPr>
        <p:txBody>
          <a:bodyPr vert="horz"/>
          <a:lstStyle>
            <a:lvl1pPr>
              <a:buClr>
                <a:srgbClr val="C2AF00"/>
              </a:buClr>
              <a:defRPr>
                <a:solidFill>
                  <a:srgbClr val="325266"/>
                </a:solidFill>
                <a:latin typeface="Catamaran Medium" panose="00000600000000000000" pitchFamily="2" charset="0"/>
                <a:cs typeface="Catamaran Medium" panose="00000600000000000000" pitchFamily="2" charset="0"/>
              </a:defRPr>
            </a:lvl1pPr>
            <a:lvl2pPr>
              <a:buClr>
                <a:srgbClr val="C2AF00"/>
              </a:buClr>
              <a:defRPr>
                <a:solidFill>
                  <a:srgbClr val="325266"/>
                </a:solidFill>
                <a:latin typeface="Catamaran Medium" panose="00000600000000000000" pitchFamily="2" charset="0"/>
                <a:cs typeface="Catamaran Medium" panose="00000600000000000000" pitchFamily="2" charset="0"/>
              </a:defRPr>
            </a:lvl2pPr>
            <a:lvl3pPr>
              <a:buClr>
                <a:srgbClr val="C2AF00"/>
              </a:buClr>
              <a:defRPr>
                <a:solidFill>
                  <a:srgbClr val="325266"/>
                </a:solidFill>
                <a:latin typeface="Catamaran Medium" panose="00000600000000000000" pitchFamily="2" charset="0"/>
                <a:cs typeface="Catamaran Medium" panose="00000600000000000000" pitchFamily="2" charset="0"/>
              </a:defRPr>
            </a:lvl3pPr>
            <a:lvl4pPr>
              <a:buClr>
                <a:srgbClr val="C2AF00"/>
              </a:buClr>
              <a:defRPr>
                <a:solidFill>
                  <a:srgbClr val="325266"/>
                </a:solidFill>
                <a:latin typeface="Catamaran Medium" panose="00000600000000000000" pitchFamily="2" charset="0"/>
                <a:cs typeface="Catamaran Medium" panose="00000600000000000000" pitchFamily="2" charset="0"/>
              </a:defRPr>
            </a:lvl4pPr>
            <a:lvl5pPr>
              <a:buClr>
                <a:srgbClr val="C2AF00"/>
              </a:buClr>
              <a:defRPr>
                <a:solidFill>
                  <a:srgbClr val="325266"/>
                </a:solidFill>
                <a:latin typeface="Catamaran Medium" panose="00000600000000000000" pitchFamily="2" charset="0"/>
                <a:cs typeface="Catamaran Medium" panose="00000600000000000000" pitchFamily="2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46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743" y="1494678"/>
            <a:ext cx="8425703" cy="83614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>
                <a:solidFill>
                  <a:srgbClr val="325266"/>
                </a:solidFill>
                <a:latin typeface="Catamaran Medium" panose="00000600000000000000" pitchFamily="2" charset="0"/>
                <a:cs typeface="Catamaran Medium" panose="000006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0744" y="2590799"/>
            <a:ext cx="8425702" cy="3281083"/>
          </a:xfrm>
        </p:spPr>
        <p:txBody>
          <a:bodyPr vert="horz"/>
          <a:lstStyle>
            <a:lvl1pPr>
              <a:buClr>
                <a:srgbClr val="C2AF00"/>
              </a:buClr>
              <a:defRPr>
                <a:solidFill>
                  <a:srgbClr val="325266"/>
                </a:solidFill>
                <a:latin typeface="Catamaran Medium" panose="00000600000000000000" pitchFamily="2" charset="0"/>
                <a:cs typeface="Catamaran Medium" panose="00000600000000000000" pitchFamily="2" charset="0"/>
              </a:defRPr>
            </a:lvl1pPr>
            <a:lvl2pPr>
              <a:buClr>
                <a:srgbClr val="C2AF00"/>
              </a:buClr>
              <a:defRPr>
                <a:solidFill>
                  <a:srgbClr val="325266"/>
                </a:solidFill>
                <a:latin typeface="Catamaran Medium" panose="00000600000000000000" pitchFamily="2" charset="0"/>
                <a:cs typeface="Catamaran Medium" panose="00000600000000000000" pitchFamily="2" charset="0"/>
              </a:defRPr>
            </a:lvl2pPr>
            <a:lvl3pPr>
              <a:buClr>
                <a:srgbClr val="C2AF00"/>
              </a:buClr>
              <a:defRPr>
                <a:solidFill>
                  <a:srgbClr val="325266"/>
                </a:solidFill>
                <a:latin typeface="Catamaran Medium" panose="00000600000000000000" pitchFamily="2" charset="0"/>
                <a:cs typeface="Catamaran Medium" panose="00000600000000000000" pitchFamily="2" charset="0"/>
              </a:defRPr>
            </a:lvl3pPr>
            <a:lvl4pPr>
              <a:buClr>
                <a:srgbClr val="C2AF00"/>
              </a:buClr>
              <a:defRPr>
                <a:solidFill>
                  <a:srgbClr val="325266"/>
                </a:solidFill>
                <a:latin typeface="Catamaran Medium" panose="00000600000000000000" pitchFamily="2" charset="0"/>
                <a:cs typeface="Catamaran Medium" panose="00000600000000000000" pitchFamily="2" charset="0"/>
              </a:defRPr>
            </a:lvl4pPr>
            <a:lvl5pPr>
              <a:buClr>
                <a:srgbClr val="C2AF00"/>
              </a:buClr>
              <a:defRPr>
                <a:solidFill>
                  <a:srgbClr val="325266"/>
                </a:solidFill>
                <a:latin typeface="Catamaran Medium" panose="00000600000000000000" pitchFamily="2" charset="0"/>
                <a:cs typeface="Catamaran Medium" panose="00000600000000000000" pitchFamily="2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03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F8E8D-8CDC-4B36-878E-47EB63456254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7DE0A-77EC-41DC-BAC2-4DD73ADF8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72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4" r:id="rId3"/>
    <p:sldLayoutId id="2147483675" r:id="rId4"/>
    <p:sldLayoutId id="2147483662" r:id="rId5"/>
    <p:sldLayoutId id="2147483676" r:id="rId6"/>
    <p:sldLayoutId id="2147483672" r:id="rId7"/>
    <p:sldLayoutId id="2147483666" r:id="rId8"/>
    <p:sldLayoutId id="2147483679" r:id="rId9"/>
    <p:sldLayoutId id="2147483680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9081" y="292573"/>
            <a:ext cx="2893462" cy="103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7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743" y="1412382"/>
            <a:ext cx="8425703" cy="836144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Estate Planning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200" y="117696"/>
            <a:ext cx="2522246" cy="9064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6131859"/>
            <a:ext cx="9228083" cy="815479"/>
          </a:xfrm>
          <a:prstGeom prst="rect">
            <a:avLst/>
          </a:prstGeom>
          <a:solidFill>
            <a:srgbClr val="003E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751576" y="6344338"/>
            <a:ext cx="29728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700" b="1" dirty="0" smtClean="0">
                <a:solidFill>
                  <a:srgbClr val="C2A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www.heslop-platt.co.uk</a:t>
            </a:r>
            <a:endParaRPr lang="en-GB" sz="1700" b="1" dirty="0">
              <a:solidFill>
                <a:srgbClr val="C2A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" y="6344338"/>
            <a:ext cx="29728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700" b="1" dirty="0" smtClean="0">
                <a:solidFill>
                  <a:srgbClr val="C2A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www.ashtonslegal.co.uk</a:t>
            </a:r>
            <a:endParaRPr lang="en-GB" sz="1700" b="1" dirty="0">
              <a:solidFill>
                <a:srgbClr val="C2A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350743" y="2330822"/>
            <a:ext cx="7680551" cy="43924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2AF00"/>
              </a:buClr>
              <a:defRPr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Inheritance rules – rights of children, spouse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2AF00"/>
              </a:buClr>
              <a:defRPr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‘old rules’ can apply – if suitable for you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2AF00"/>
              </a:buClr>
              <a:defRPr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Joint Ownership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2AF00"/>
              </a:buClr>
              <a:defRPr/>
            </a:pPr>
            <a:r>
              <a:rPr lang="en-GB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indivision</a:t>
            </a:r>
            <a:endParaRPr lang="en-GB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2AF00"/>
              </a:buClr>
              <a:defRPr/>
            </a:pPr>
            <a:r>
              <a:rPr lang="en-GB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 tontine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2AF00"/>
              </a:buClr>
              <a:defRPr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2AF00"/>
              </a:buClr>
              <a:defRPr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Wills – French? English? One of each?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23414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455" y="1494678"/>
            <a:ext cx="8425703" cy="836144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EU Succession Regulation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200" y="117696"/>
            <a:ext cx="2522246" cy="9064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6131859"/>
            <a:ext cx="9228083" cy="815479"/>
          </a:xfrm>
          <a:prstGeom prst="rect">
            <a:avLst/>
          </a:prstGeom>
          <a:solidFill>
            <a:srgbClr val="003E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751576" y="6344338"/>
            <a:ext cx="29728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700" b="1" dirty="0" smtClean="0">
                <a:solidFill>
                  <a:srgbClr val="C2A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www.heslop-platt.co.uk</a:t>
            </a:r>
            <a:endParaRPr lang="en-GB" sz="1700" b="1" dirty="0">
              <a:solidFill>
                <a:srgbClr val="C2A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" y="6344338"/>
            <a:ext cx="29728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700" b="1" dirty="0" smtClean="0">
                <a:solidFill>
                  <a:srgbClr val="C2A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www.ashtonslegal.co.uk</a:t>
            </a:r>
            <a:endParaRPr lang="en-GB" sz="1700" b="1" dirty="0">
              <a:solidFill>
                <a:srgbClr val="C2A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350743" y="2440550"/>
            <a:ext cx="8518937" cy="39611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C2AF00"/>
              </a:buClr>
              <a:defRPr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Enables a person to choose the law of nationality</a:t>
            </a:r>
          </a:p>
          <a:p>
            <a:pPr marL="342900" lvl="1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C2AF00"/>
              </a:buClr>
              <a:defRPr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UK has not ratified the Regulation</a:t>
            </a:r>
          </a:p>
          <a:p>
            <a:pPr marL="342900" lvl="1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C2AF00"/>
              </a:buClr>
              <a:defRPr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Tax position is not affected</a:t>
            </a:r>
          </a:p>
          <a:p>
            <a:pPr marL="342900" lvl="1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C2AF00"/>
              </a:buClr>
              <a:defRPr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Departure from EU will not change position</a:t>
            </a:r>
          </a:p>
          <a:p>
            <a:pPr marL="342900" lvl="1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C2AF00"/>
              </a:buClr>
              <a:defRPr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Should French or English (or Scottish or other) law apply?</a:t>
            </a:r>
          </a:p>
          <a:p>
            <a:pPr marL="342900" lvl="1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C2AF00"/>
              </a:buClr>
              <a:defRPr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Inheritance law is not necessarily governed by the form of a Will.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21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Succession Issues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200" y="117696"/>
            <a:ext cx="2522246" cy="9064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6131859"/>
            <a:ext cx="9228083" cy="815479"/>
          </a:xfrm>
          <a:prstGeom prst="rect">
            <a:avLst/>
          </a:prstGeom>
          <a:solidFill>
            <a:srgbClr val="003E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751576" y="6344338"/>
            <a:ext cx="29728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700" b="1" dirty="0" smtClean="0">
                <a:solidFill>
                  <a:srgbClr val="C2A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www.heslop-platt.co.uk</a:t>
            </a:r>
            <a:endParaRPr lang="en-GB" sz="1700" b="1" dirty="0">
              <a:solidFill>
                <a:srgbClr val="C2A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" y="6344338"/>
            <a:ext cx="29728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700" b="1" dirty="0" smtClean="0">
                <a:solidFill>
                  <a:srgbClr val="C2A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www.ashtonslegal.co.uk</a:t>
            </a:r>
            <a:endParaRPr lang="en-GB" sz="1700" b="1" dirty="0">
              <a:solidFill>
                <a:srgbClr val="C2A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350743" y="2460897"/>
            <a:ext cx="7595393" cy="27511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C2AF00"/>
              </a:buClr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Successions to be completed under French or English (or other) rules?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C2AF00"/>
              </a:buClr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Domicile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C2AF00"/>
              </a:buClr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France and trusts.</a:t>
            </a:r>
          </a:p>
          <a:p>
            <a:pPr>
              <a:defRPr/>
            </a:pPr>
            <a:endParaRPr lang="en-GB" sz="1400" dirty="0" smtClean="0"/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18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Inheritance tax issues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200" y="117696"/>
            <a:ext cx="2522246" cy="9064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6131859"/>
            <a:ext cx="9228083" cy="815479"/>
          </a:xfrm>
          <a:prstGeom prst="rect">
            <a:avLst/>
          </a:prstGeom>
          <a:solidFill>
            <a:srgbClr val="003E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751576" y="6344338"/>
            <a:ext cx="29728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700" b="1" dirty="0" smtClean="0">
                <a:solidFill>
                  <a:srgbClr val="C2A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www.heslop-platt.co.uk</a:t>
            </a:r>
            <a:endParaRPr lang="en-GB" sz="1700" b="1" dirty="0">
              <a:solidFill>
                <a:srgbClr val="C2A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" y="6344338"/>
            <a:ext cx="29728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700" b="1" dirty="0" smtClean="0">
                <a:solidFill>
                  <a:srgbClr val="C2A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www.ashtonslegal.co.uk</a:t>
            </a:r>
            <a:endParaRPr lang="en-GB" sz="1700" b="1" dirty="0">
              <a:solidFill>
                <a:srgbClr val="C2A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351473" y="2442717"/>
            <a:ext cx="4828998" cy="39611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2AF00"/>
              </a:buClr>
              <a:defRPr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Tax position not changed by Regulation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2AF00"/>
              </a:buClr>
              <a:defRPr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Tax is personal to beneficiary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2AF00"/>
              </a:buClr>
              <a:defRPr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Time for payment – 6 months, 12 months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2AF00"/>
              </a:buClr>
              <a:defRPr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Double tax treaty.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14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512" y="308209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5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Rates of Tax – in France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200" y="117696"/>
            <a:ext cx="2522246" cy="9064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6131859"/>
            <a:ext cx="9228083" cy="815479"/>
          </a:xfrm>
          <a:prstGeom prst="rect">
            <a:avLst/>
          </a:prstGeom>
          <a:solidFill>
            <a:srgbClr val="003E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751576" y="6344338"/>
            <a:ext cx="29728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700" b="1" dirty="0" smtClean="0">
                <a:solidFill>
                  <a:srgbClr val="C2A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www.heslop-platt.co.uk</a:t>
            </a:r>
            <a:endParaRPr lang="en-GB" sz="1700" b="1" dirty="0">
              <a:solidFill>
                <a:srgbClr val="C2A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" y="6344338"/>
            <a:ext cx="29728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700" b="1" dirty="0" smtClean="0">
                <a:solidFill>
                  <a:srgbClr val="C2A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www.ashtonslegal.co.uk</a:t>
            </a:r>
            <a:endParaRPr lang="en-GB" sz="1700" b="1" dirty="0">
              <a:solidFill>
                <a:srgbClr val="C2A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350743" y="2528344"/>
            <a:ext cx="5327681" cy="39611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2AF00"/>
              </a:buClr>
              <a:defRPr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Personal allowances and taxes vary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2AF00"/>
              </a:buClr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Allowances: 1,594€ to 100,000€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2AF00"/>
              </a:buClr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Tax rates: 5% up to 60%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2AF00"/>
              </a:buClr>
              <a:defRPr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Spouse / PACS / CPA exemption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2AF00"/>
              </a:buClr>
              <a:defRPr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UK tax?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063" y="2866249"/>
            <a:ext cx="202882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3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231" y="1522110"/>
            <a:ext cx="8425703" cy="836144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Legal Developments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200" y="117696"/>
            <a:ext cx="2522246" cy="9064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6131859"/>
            <a:ext cx="9228083" cy="815479"/>
          </a:xfrm>
          <a:prstGeom prst="rect">
            <a:avLst/>
          </a:prstGeom>
          <a:solidFill>
            <a:srgbClr val="003E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751576" y="6344338"/>
            <a:ext cx="29728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700" b="1" dirty="0" smtClean="0">
                <a:solidFill>
                  <a:srgbClr val="C2A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www.heslop-platt.co.uk</a:t>
            </a:r>
            <a:endParaRPr lang="en-GB" sz="1700" b="1" dirty="0">
              <a:solidFill>
                <a:srgbClr val="C2A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" y="6344338"/>
            <a:ext cx="29728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700" b="1" dirty="0" smtClean="0">
                <a:solidFill>
                  <a:srgbClr val="C2A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www.ashtonslegal.co.uk</a:t>
            </a:r>
            <a:endParaRPr lang="en-GB" sz="1700" b="1" dirty="0">
              <a:solidFill>
                <a:srgbClr val="C2A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835375" y="2764555"/>
            <a:ext cx="6696471" cy="26486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C2AF00"/>
              </a:buClr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Social Charges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C2AF00"/>
              </a:buClr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Brexit.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n-GB" dirty="0"/>
          </a:p>
        </p:txBody>
      </p:sp>
      <p:pic>
        <p:nvPicPr>
          <p:cNvPr id="1028" name="Picture 4" descr="Image result for brexi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3610" y="2924670"/>
            <a:ext cx="3731046" cy="248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82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18"/>
          <a:stretch/>
        </p:blipFill>
        <p:spPr>
          <a:xfrm>
            <a:off x="0" y="144479"/>
            <a:ext cx="9144000" cy="60002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4909" y="1412990"/>
            <a:ext cx="4268804" cy="4411738"/>
          </a:xfrm>
          <a:prstGeom prst="rect">
            <a:avLst/>
          </a:prstGeom>
          <a:solidFill>
            <a:srgbClr val="003F51"/>
          </a:solidFill>
          <a:ln>
            <a:solidFill>
              <a:srgbClr val="003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934" y="3115939"/>
            <a:ext cx="4230786" cy="29238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b="1" dirty="0" err="1" smtClean="0">
                <a:solidFill>
                  <a:srgbClr val="C4B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</a:t>
            </a: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4B2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@ashtonslegal.co.uk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C4B2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0800 915 6037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2A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contact@heslop-platt.co.uk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0113 393 1930</a:t>
            </a:r>
            <a:endParaRPr kumimoji="0" lang="en-GB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Offices in </a:t>
            </a:r>
            <a:r>
              <a:rPr lang="en-GB" sz="2000" b="1" dirty="0">
                <a:solidFill>
                  <a:srgbClr val="C2AF00"/>
                </a:solidFill>
                <a:latin typeface="Arial" pitchFamily="34" charset="0"/>
                <a:cs typeface="Arial" pitchFamily="34" charset="0"/>
              </a:rPr>
              <a:t>Bury St Edmunds, Cambridge, Ipswich, </a:t>
            </a:r>
            <a:r>
              <a:rPr lang="en-GB" sz="2000" b="1" dirty="0" smtClean="0">
                <a:solidFill>
                  <a:srgbClr val="C2AF00"/>
                </a:solidFill>
                <a:latin typeface="Arial" pitchFamily="34" charset="0"/>
                <a:cs typeface="Arial" pitchFamily="34" charset="0"/>
              </a:rPr>
              <a:t>Norwich and Leeds</a:t>
            </a:r>
            <a:endParaRPr lang="en-GB" sz="2000" b="1" dirty="0">
              <a:solidFill>
                <a:srgbClr val="C2AF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C2A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934" y="1546279"/>
            <a:ext cx="42307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you would like more information on any of the topics discussed, please </a:t>
            </a:r>
            <a:endParaRPr kumimoji="0" lang="en-GB" sz="2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visit us on </a:t>
            </a: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2A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Stand 32</a:t>
            </a: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35715" y="6287201"/>
            <a:ext cx="29728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700" b="1" dirty="0" smtClean="0">
                <a:solidFill>
                  <a:srgbClr val="C2A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www.heslop-platt.co.uk</a:t>
            </a:r>
            <a:endParaRPr lang="en-GB" sz="1700" b="1" dirty="0">
              <a:solidFill>
                <a:srgbClr val="C2A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63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743" y="1330086"/>
            <a:ext cx="8425703" cy="836144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Matters in Discussion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200" y="117696"/>
            <a:ext cx="2522246" cy="9064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6131859"/>
            <a:ext cx="9228083" cy="815479"/>
          </a:xfrm>
          <a:prstGeom prst="rect">
            <a:avLst/>
          </a:prstGeom>
          <a:solidFill>
            <a:srgbClr val="003E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751576" y="6344338"/>
            <a:ext cx="29728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700" b="1" dirty="0" smtClean="0">
                <a:solidFill>
                  <a:srgbClr val="C2A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www.heslop-platt.co.uk</a:t>
            </a:r>
            <a:endParaRPr lang="en-GB" sz="1700" b="1" dirty="0">
              <a:solidFill>
                <a:srgbClr val="C2A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" y="6344338"/>
            <a:ext cx="29728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700" b="1" dirty="0" smtClean="0">
                <a:solidFill>
                  <a:srgbClr val="C2A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www.ashtonslegal.co.uk</a:t>
            </a:r>
            <a:endParaRPr lang="en-GB" sz="1700" b="1" dirty="0">
              <a:solidFill>
                <a:srgbClr val="C2A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350743" y="2252996"/>
            <a:ext cx="6696471" cy="39611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2AF00"/>
              </a:buClr>
              <a:defRPr/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Role of people involved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2AF00"/>
              </a:buClr>
              <a:defRPr/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French property purchases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2AF00"/>
              </a:buClr>
              <a:defRPr/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French estate planning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2AF00"/>
              </a:buClr>
              <a:defRPr/>
            </a:pP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2AF00"/>
              </a:buClr>
              <a:defRPr/>
            </a:pPr>
            <a:endParaRPr lang="en-GB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2AF00"/>
              </a:buClr>
              <a:defRPr/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… and a few developments in Europe …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692" y="2010782"/>
            <a:ext cx="1927644" cy="12665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133" y="3689143"/>
            <a:ext cx="2314543" cy="12961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4017" y="4041551"/>
            <a:ext cx="1986332" cy="132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8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Role of People Involved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200" y="117696"/>
            <a:ext cx="2522246" cy="9064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6131859"/>
            <a:ext cx="9228083" cy="815479"/>
          </a:xfrm>
          <a:prstGeom prst="rect">
            <a:avLst/>
          </a:prstGeom>
          <a:solidFill>
            <a:srgbClr val="003E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751576" y="6344338"/>
            <a:ext cx="29728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700" b="1" dirty="0" smtClean="0">
                <a:solidFill>
                  <a:srgbClr val="C2A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www.heslop-platt.co.uk</a:t>
            </a:r>
            <a:endParaRPr lang="en-GB" sz="1700" b="1" dirty="0">
              <a:solidFill>
                <a:srgbClr val="C2A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" y="6344338"/>
            <a:ext cx="29728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700" b="1" dirty="0" smtClean="0">
                <a:solidFill>
                  <a:srgbClr val="C2A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www.ashtonslegal.co.uk</a:t>
            </a:r>
            <a:endParaRPr lang="en-GB" sz="1700" b="1" dirty="0">
              <a:solidFill>
                <a:srgbClr val="C2A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50743" y="2698749"/>
            <a:ext cx="6696471" cy="39611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2AF00"/>
              </a:buClr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Surveyors</a:t>
            </a:r>
          </a:p>
          <a:p>
            <a:pPr>
              <a:buClr>
                <a:srgbClr val="C2AF00"/>
              </a:buClr>
              <a:defRPr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2AF00"/>
              </a:buClr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agent</a:t>
            </a:r>
          </a:p>
          <a:p>
            <a:pPr>
              <a:buClr>
                <a:srgbClr val="C2AF00"/>
              </a:buClr>
              <a:defRPr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2AF00"/>
              </a:buClr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notaire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endParaRPr lang="en-GB" sz="1400" dirty="0" smtClean="0"/>
          </a:p>
          <a:p>
            <a:pPr>
              <a:defRPr/>
            </a:pPr>
            <a:endParaRPr lang="en-GB" sz="1400" dirty="0" smtClean="0"/>
          </a:p>
          <a:p>
            <a:pPr>
              <a:defRPr/>
            </a:pPr>
            <a:endParaRPr lang="en-GB" sz="14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422" y="2546420"/>
            <a:ext cx="1944216" cy="14553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046" y="3076791"/>
            <a:ext cx="1943880" cy="14579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2847" y="4282925"/>
            <a:ext cx="1810171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People Involved…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200" y="117696"/>
            <a:ext cx="2522246" cy="9064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6131859"/>
            <a:ext cx="9228083" cy="815479"/>
          </a:xfrm>
          <a:prstGeom prst="rect">
            <a:avLst/>
          </a:prstGeom>
          <a:solidFill>
            <a:srgbClr val="003E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751576" y="6344338"/>
            <a:ext cx="29728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700" b="1" dirty="0" smtClean="0">
                <a:solidFill>
                  <a:srgbClr val="C2A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www.heslop-platt.co.uk</a:t>
            </a:r>
            <a:endParaRPr lang="en-GB" sz="1700" b="1" dirty="0">
              <a:solidFill>
                <a:srgbClr val="C2A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" y="6344338"/>
            <a:ext cx="29728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700" b="1" dirty="0" smtClean="0">
                <a:solidFill>
                  <a:srgbClr val="C2A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www.ashtonslegal.co.uk</a:t>
            </a:r>
            <a:endParaRPr lang="en-GB" sz="1700" b="1" dirty="0">
              <a:solidFill>
                <a:srgbClr val="C2A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350743" y="2737122"/>
            <a:ext cx="6696471" cy="39611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2AF00"/>
              </a:buClr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solicitor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792"/>
          <a:stretch/>
        </p:blipFill>
        <p:spPr>
          <a:xfrm>
            <a:off x="3446814" y="2953146"/>
            <a:ext cx="312115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2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503" y="1394094"/>
            <a:ext cx="8425703" cy="836144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Issues on Purchase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200" y="117696"/>
            <a:ext cx="2522246" cy="9064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6131859"/>
            <a:ext cx="9228083" cy="815479"/>
          </a:xfrm>
          <a:prstGeom prst="rect">
            <a:avLst/>
          </a:prstGeom>
          <a:solidFill>
            <a:srgbClr val="003E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751576" y="6344338"/>
            <a:ext cx="29728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700" b="1" dirty="0" smtClean="0">
                <a:solidFill>
                  <a:srgbClr val="C2A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www.heslop-platt.co.uk</a:t>
            </a:r>
            <a:endParaRPr lang="en-GB" sz="1700" b="1" dirty="0">
              <a:solidFill>
                <a:srgbClr val="C2A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" y="6344338"/>
            <a:ext cx="29728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700" b="1" dirty="0" smtClean="0">
                <a:solidFill>
                  <a:srgbClr val="C2A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www.ashtonslegal.co.uk</a:t>
            </a:r>
            <a:endParaRPr lang="en-GB" sz="1700" b="1" dirty="0">
              <a:solidFill>
                <a:srgbClr val="C2A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716503" y="2337459"/>
            <a:ext cx="6696471" cy="39611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2AF00"/>
              </a:buClr>
              <a:defRPr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2AF00"/>
              </a:buClr>
              <a:defRPr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Who drafts?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2AF00"/>
              </a:buClr>
              <a:defRPr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Most commonly </a:t>
            </a:r>
            <a:r>
              <a:rPr lang="en-GB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compromis</a:t>
            </a:r>
            <a:r>
              <a:rPr lang="en-GB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vente</a:t>
            </a: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2AF00"/>
              </a:buClr>
              <a:defRPr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Conditional contracts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2AF00"/>
              </a:buClr>
              <a:defRPr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Signed very soon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2AF00"/>
              </a:buClr>
              <a:defRPr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 – 3 months to complete.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93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Standard Conditions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200" y="117696"/>
            <a:ext cx="2522246" cy="9064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6131859"/>
            <a:ext cx="9228083" cy="815479"/>
          </a:xfrm>
          <a:prstGeom prst="rect">
            <a:avLst/>
          </a:prstGeom>
          <a:solidFill>
            <a:srgbClr val="003E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751576" y="6344338"/>
            <a:ext cx="29728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700" b="1" dirty="0" smtClean="0">
                <a:solidFill>
                  <a:srgbClr val="C2A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www.heslop-platt.co.uk</a:t>
            </a:r>
            <a:endParaRPr lang="en-GB" sz="1700" b="1" dirty="0">
              <a:solidFill>
                <a:srgbClr val="C2A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" y="6344338"/>
            <a:ext cx="29728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700" b="1" dirty="0" smtClean="0">
                <a:solidFill>
                  <a:srgbClr val="C2A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www.ashtonslegal.co.uk</a:t>
            </a:r>
            <a:endParaRPr lang="en-GB" sz="1700" b="1" dirty="0">
              <a:solidFill>
                <a:srgbClr val="C2A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350743" y="2463240"/>
            <a:ext cx="6696471" cy="39611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C2AF00"/>
              </a:buClr>
              <a:defRPr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Clear mortgage register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C2AF00"/>
              </a:buClr>
              <a:defRPr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pre-emption rights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C2AF00"/>
              </a:buClr>
              <a:defRPr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adverse planning restrictions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C2AF00"/>
              </a:buClr>
              <a:defRPr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Buyer’s mortgage requirement.</a:t>
            </a:r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054" y="3039304"/>
            <a:ext cx="2232248" cy="164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7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95" y="1494678"/>
            <a:ext cx="8425703" cy="836144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Possible Conditions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200" y="117696"/>
            <a:ext cx="2522246" cy="9064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6131859"/>
            <a:ext cx="9228083" cy="815479"/>
          </a:xfrm>
          <a:prstGeom prst="rect">
            <a:avLst/>
          </a:prstGeom>
          <a:solidFill>
            <a:srgbClr val="003E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751576" y="6344338"/>
            <a:ext cx="29728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700" b="1" dirty="0" smtClean="0">
                <a:solidFill>
                  <a:srgbClr val="C2A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www.heslop-platt.co.uk</a:t>
            </a:r>
            <a:endParaRPr lang="en-GB" sz="1700" b="1" dirty="0">
              <a:solidFill>
                <a:srgbClr val="C2A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" y="6344338"/>
            <a:ext cx="29728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700" b="1" dirty="0" smtClean="0">
                <a:solidFill>
                  <a:srgbClr val="C2A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www.ashtonslegal.co.uk</a:t>
            </a:r>
            <a:endParaRPr lang="en-GB" sz="1700" b="1" dirty="0">
              <a:solidFill>
                <a:srgbClr val="C2A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881095" y="2456331"/>
            <a:ext cx="6696471" cy="39611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C2AF00"/>
              </a:buClr>
              <a:defRPr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Survey?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C2AF00"/>
              </a:buClr>
              <a:defRPr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Sale of existing property?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C2AF00"/>
              </a:buClr>
              <a:defRPr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Planning issues?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C2AF00"/>
              </a:buClr>
              <a:defRPr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Buyers alive on completion.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C2AF00"/>
              </a:buClr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22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967" y="1448958"/>
            <a:ext cx="8425703" cy="836144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Completion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200" y="117696"/>
            <a:ext cx="2522246" cy="9064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6131859"/>
            <a:ext cx="9228083" cy="815479"/>
          </a:xfrm>
          <a:prstGeom prst="rect">
            <a:avLst/>
          </a:prstGeom>
          <a:solidFill>
            <a:srgbClr val="003E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751576" y="6344338"/>
            <a:ext cx="29728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700" b="1" dirty="0" smtClean="0">
                <a:solidFill>
                  <a:srgbClr val="C2A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www.heslop-platt.co.uk</a:t>
            </a:r>
            <a:endParaRPr lang="en-GB" sz="1700" b="1" dirty="0">
              <a:solidFill>
                <a:srgbClr val="C2A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" y="6344338"/>
            <a:ext cx="29728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700" b="1" dirty="0" smtClean="0">
                <a:solidFill>
                  <a:srgbClr val="C2A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www.ashtonslegal.co.uk</a:t>
            </a:r>
            <a:endParaRPr lang="en-GB" sz="1700" b="1" dirty="0">
              <a:solidFill>
                <a:srgbClr val="C2A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1036543" y="2433573"/>
            <a:ext cx="7284497" cy="39611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C2AF00"/>
              </a:buClr>
              <a:defRPr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Provision and approval of </a:t>
            </a:r>
            <a:r>
              <a:rPr lang="en-GB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Acte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Vente</a:t>
            </a:r>
            <a:endParaRPr lang="en-GB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C2AF00"/>
              </a:buClr>
              <a:defRPr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Attendance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C2AF00"/>
              </a:buClr>
              <a:defRPr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Payment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C2AF00"/>
              </a:buClr>
              <a:defRPr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Registration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C2AF00"/>
              </a:buClr>
              <a:defRPr/>
            </a:pP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Attestation.</a:t>
            </a:r>
            <a:endParaRPr lang="en-GB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975" y="3391581"/>
            <a:ext cx="180022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5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Property and Other Taxes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200" y="117696"/>
            <a:ext cx="2522246" cy="9064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6131859"/>
            <a:ext cx="9228083" cy="815479"/>
          </a:xfrm>
          <a:prstGeom prst="rect">
            <a:avLst/>
          </a:prstGeom>
          <a:solidFill>
            <a:srgbClr val="003E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751576" y="6344338"/>
            <a:ext cx="29728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700" b="1" dirty="0" smtClean="0">
                <a:solidFill>
                  <a:srgbClr val="C2A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www.heslop-platt.co.uk</a:t>
            </a:r>
            <a:endParaRPr lang="en-GB" sz="1700" b="1" dirty="0">
              <a:solidFill>
                <a:srgbClr val="C2A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" y="6344338"/>
            <a:ext cx="29728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700" b="1" dirty="0" smtClean="0">
                <a:solidFill>
                  <a:srgbClr val="C2A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www.ashtonslegal.co.uk</a:t>
            </a:r>
            <a:endParaRPr lang="en-GB" sz="1700" b="1" dirty="0">
              <a:solidFill>
                <a:srgbClr val="C2A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3646177" y="2596759"/>
            <a:ext cx="4949184" cy="31639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C2AF00"/>
              </a:buClr>
              <a:defRPr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Local taxes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C2AF00"/>
              </a:buClr>
              <a:defRPr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Capital gains tax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C2AF00"/>
              </a:buClr>
              <a:defRPr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Wealth tax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C2AF00"/>
              </a:buClr>
              <a:defRPr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Income tax.</a:t>
            </a:r>
          </a:p>
          <a:p>
            <a:pPr>
              <a:defRPr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24" y="2680461"/>
            <a:ext cx="2850499" cy="189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9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</TotalTime>
  <Words>378</Words>
  <Application>Microsoft Office PowerPoint</Application>
  <PresentationFormat>On-screen Show (4:3)</PresentationFormat>
  <Paragraphs>115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Catamaran ExtraBold</vt:lpstr>
      <vt:lpstr>Catamaran Medium</vt:lpstr>
      <vt:lpstr>Office Theme</vt:lpstr>
      <vt:lpstr>PowerPoint Presentation</vt:lpstr>
      <vt:lpstr>Matters in Discussion</vt:lpstr>
      <vt:lpstr>Role of People Involved</vt:lpstr>
      <vt:lpstr>People Involved…</vt:lpstr>
      <vt:lpstr>Issues on Purchase</vt:lpstr>
      <vt:lpstr>Standard Conditions</vt:lpstr>
      <vt:lpstr>Possible Conditions</vt:lpstr>
      <vt:lpstr>Completion</vt:lpstr>
      <vt:lpstr>Property and Other Taxes</vt:lpstr>
      <vt:lpstr>Estate Planning</vt:lpstr>
      <vt:lpstr>EU Succession Regulation</vt:lpstr>
      <vt:lpstr>Succession Issues</vt:lpstr>
      <vt:lpstr>Inheritance tax issues</vt:lpstr>
      <vt:lpstr>Rates of Tax – in France</vt:lpstr>
      <vt:lpstr>Legal Developments</vt:lpstr>
      <vt:lpstr>PowerPoint Presentation</vt:lpstr>
    </vt:vector>
  </TitlesOfParts>
  <Company>Ashtons Legal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Toby Whittacker-Cook</dc:creator>
  <cp:lastModifiedBy>Matthew Cameron</cp:lastModifiedBy>
  <cp:revision>32</cp:revision>
  <dcterms:created xsi:type="dcterms:W3CDTF">2019-04-15T14:32:06Z</dcterms:created>
  <dcterms:modified xsi:type="dcterms:W3CDTF">2020-01-13T12:57:04Z</dcterms:modified>
</cp:coreProperties>
</file>